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61" r:id="rId8"/>
    <p:sldId id="262" r:id="rId9"/>
    <p:sldId id="263" r:id="rId10"/>
    <p:sldId id="266" r:id="rId11"/>
    <p:sldId id="269" r:id="rId12"/>
    <p:sldId id="270" r:id="rId13"/>
    <p:sldId id="276" r:id="rId14"/>
    <p:sldId id="275" r:id="rId15"/>
    <p:sldId id="278" r:id="rId16"/>
    <p:sldId id="267" r:id="rId17"/>
    <p:sldId id="288" r:id="rId18"/>
    <p:sldId id="268" r:id="rId19"/>
    <p:sldId id="277" r:id="rId20"/>
    <p:sldId id="287" r:id="rId21"/>
    <p:sldId id="284" r:id="rId22"/>
    <p:sldId id="272" r:id="rId23"/>
    <p:sldId id="283" r:id="rId24"/>
    <p:sldId id="285" r:id="rId25"/>
    <p:sldId id="271" r:id="rId26"/>
    <p:sldId id="286" r:id="rId2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1BBF2F-4D2F-41F3-85D6-92EBB09F5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91269353-BFD4-4C38-8351-4ADDB8F52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ADA88926-08C1-4834-ACB8-D7250692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22E4CA3-DDD3-4461-B119-20CCB87C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4FEF281E-7AD8-49A3-BDB9-C5761A66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579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3AB319-346E-4C2A-A8FA-39C306DE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81474E74-E0AA-4C3E-8D12-72F5AC923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8F889F60-DD51-4EF2-A1B2-3FE3210C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FF628AD0-474A-435D-B892-8816DA1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46095870-1622-4AF0-9237-B836E29B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138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504ADB09-465C-4548-8033-23E07344A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BD55E86C-09B8-4CCD-8EF5-111CAB9D4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B45AE80-7707-400B-A152-0CC14604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41AFE837-466E-436E-A5C8-9F45C37A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0F313BE-461B-4E54-8CEE-D27B4737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949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7083AA-E623-4A78-9DB4-5110EAD3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B7237E93-F960-46A8-88F3-8BA85B97F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4985EFC-8139-42EE-9064-FCC86292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E46DE55-294E-4DC5-91F2-AADF2598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51587B20-4567-4B28-98FC-4ED48C88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763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D1985A-8E64-4147-8405-731C2EA8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3B45EF1C-A658-4A24-9293-07EBFA23C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8C258136-549C-405E-BC3A-C0FDE8D1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A5EF05A7-625A-45B3-9751-7EE39CD1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76EB1E36-6441-44E2-B7FD-69947656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963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9C7630-0D60-4736-A671-BA44EC09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ECD84CBC-8B4F-43D0-9210-E6E39365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05B315AB-CAD9-4873-9984-342E3698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2C66EB9D-ECBD-4A22-9682-BEF5A57F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372987C2-6B01-4984-AF88-02687647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6DEFCFC5-8693-4F55-99E5-D58AE2E0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807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F4B7B3-AAB7-47BA-AD5E-92D0DC8D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C1460E4C-D1EC-4DD7-9A71-5EDAEBCDF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7463E137-96E1-4A16-9E84-592AC20BC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FA2F351C-6EAF-4EC7-AC18-E89793084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1BC70F70-9266-44A4-AEC2-884405777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3C319F3A-AF25-4779-98CB-9DDF55FE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495E1FC9-745C-421D-B228-031B21B4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45259428-2814-40A3-881E-35AD84D3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111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DE3DA83-74D7-4F10-85A6-96B59C36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5644F35E-ECD3-4B6A-B70B-13E42B85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D5E43A3E-5464-489C-90F6-F18BE61C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98D48749-1650-415A-9ECD-2FA6B06A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57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D25B7D68-0DA6-487D-B85E-F1B3C6EA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1F50E8E3-C37B-48AA-8036-847C2289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0D3C6529-F8A5-4A2B-9BEF-E7044DC2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1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23DA1D-CBF2-4F62-B9EB-F36B3B02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CDC187F-6D3B-4636-BED0-0C5D1D11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F6BDAAEC-AF7F-4893-B897-54C586B1E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773CD185-83D7-49AC-B5A5-AC954D30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431BC0A6-D2AB-4345-988E-69FBA6F1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F52A95FF-4146-44D3-B080-E1676CFD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51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198960B-CF97-4A3D-8D84-74EC43BA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47A4F1D8-959E-4CEB-9736-95087AA65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36803D6B-F34A-4199-8FFB-B6746FDAE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A29A65E9-C352-494B-9722-3B53CC4C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E44B317F-440E-42FF-9725-5F929AD6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D1A623E3-25F3-4BF3-9F91-677F3E3D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67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02445E89-A3CA-47E5-834C-4F5DF033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8B5D78F5-DACC-4C4C-988A-5A686A7B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995A230D-A290-4EF9-8CA4-B197D79A0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8934-F8D5-4804-A56A-5D6CB7BDFBD1}" type="datetimeFigureOut">
              <a:rPr lang="da-DK" smtClean="0"/>
              <a:t>20-04-2018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95B17252-1E54-4925-B9D0-C291518E4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913FAFF1-01CB-4931-A11C-60EA55ABF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95CC-3ED6-4469-80D4-57EE1711A5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603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dk/url?sa=i&amp;rct=j&amp;q=&amp;esrc=s&amp;source=images&amp;cd=&amp;cad=rja&amp;uact=8&amp;ved=0CAcQjRxqFQoTCKS_3oiLg8kCFcUfDwodh-0P6g&amp;url=http://labtek.dk/kurser.html&amp;bvm=bv.106923889,d.bGg&amp;psig=AFQjCNH-tipvsKJP05qkk76YNebqMDHgiQ&amp;ust=1447149702356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dk/url?sa=i&amp;rct=j&amp;q=&amp;esrc=s&amp;source=images&amp;cd=&amp;cad=rja&amp;uact=8&amp;ved=0CAcQjRxqFQoTCKS_3oiLg8kCFcUfDwodh-0P6g&amp;url=http://labtek.dk/kurser.html&amp;bvm=bv.106923889,d.bGg&amp;psig=AFQjCNH-tipvsKJP05qkk76YNebqMDHgiQ&amp;ust=144714970235672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dk/url?sa=i&amp;rct=j&amp;q=&amp;esrc=s&amp;source=images&amp;cd=&amp;cad=rja&amp;uact=8&amp;ved=0CAcQjRxqFQoTCKS_3oiLg8kCFcUfDwodh-0P6g&amp;url=http://labtek.dk/kurser.html&amp;bvm=bv.106923889,d.bGg&amp;psig=AFQjCNH-tipvsKJP05qkk76YNebqMDHgiQ&amp;ust=14471497023567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4" descr="Et billede, der indeholder clipart&#10;&#10;Beskrivelse, der er oprettet med meget høj sikkerhed">
            <a:extLst>
              <a:ext uri="{FF2B5EF4-FFF2-40B4-BE49-F238E27FC236}">
                <a16:creationId xmlns:a16="http://schemas.microsoft.com/office/drawing/2014/main" xmlns="" id="{520820A2-F714-4508-B36C-7EDBA245E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" b="19019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8D69E2-2963-4E36-9A5A-7B9518593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a-DK" sz="4900" dirty="0">
                <a:latin typeface="Bell MT" panose="02020503060305020303" pitchFamily="18" charset="0"/>
              </a:rPr>
              <a:t> </a:t>
            </a:r>
            <a:r>
              <a:rPr lang="da-DK" sz="3300" dirty="0">
                <a:latin typeface="Bell MT" panose="02020503060305020303" pitchFamily="18" charset="0"/>
              </a:rPr>
              <a:t/>
            </a:r>
            <a:br>
              <a:rPr lang="da-DK" sz="3300" dirty="0">
                <a:latin typeface="Bell MT" panose="02020503060305020303" pitchFamily="18" charset="0"/>
              </a:rPr>
            </a:br>
            <a:r>
              <a:rPr lang="da-DK" sz="4400" dirty="0">
                <a:latin typeface="Bell MT" panose="02020503060305020303" pitchFamily="18" charset="0"/>
              </a:rPr>
              <a:t>Genetisk udredning, </a:t>
            </a:r>
            <a:r>
              <a:rPr lang="da-DK" sz="4400" dirty="0" err="1">
                <a:latin typeface="Bell MT" panose="02020503060305020303" pitchFamily="18" charset="0"/>
              </a:rPr>
              <a:t>ægsortering</a:t>
            </a:r>
            <a:r>
              <a:rPr lang="da-DK" sz="4400" dirty="0">
                <a:latin typeface="Bell MT" panose="02020503060305020303" pitchFamily="18" charset="0"/>
              </a:rPr>
              <a:t> og fosterdiagnostik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DDB676BC-29A5-4F4B-A247-E7052BBB0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6358" y="4913919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da-DK" sz="1400" dirty="0">
                <a:latin typeface="Bell MT" panose="02020503060305020303" pitchFamily="18" charset="0"/>
              </a:rPr>
              <a:t>Ida Charlotte Bay Lund</a:t>
            </a:r>
            <a:br>
              <a:rPr lang="da-DK" sz="1400" dirty="0">
                <a:latin typeface="Bell MT" panose="02020503060305020303" pitchFamily="18" charset="0"/>
              </a:rPr>
            </a:br>
            <a:r>
              <a:rPr lang="da-DK" sz="1400" dirty="0">
                <a:latin typeface="Bell MT" panose="02020503060305020303" pitchFamily="18" charset="0"/>
              </a:rPr>
              <a:t>Læge, ph.d.-studerende</a:t>
            </a:r>
            <a:br>
              <a:rPr lang="da-DK" sz="1400" dirty="0">
                <a:latin typeface="Bell MT" panose="02020503060305020303" pitchFamily="18" charset="0"/>
              </a:rPr>
            </a:br>
            <a:r>
              <a:rPr lang="da-DK" sz="1400" dirty="0">
                <a:latin typeface="Bell MT" panose="02020503060305020303" pitchFamily="18" charset="0"/>
              </a:rPr>
              <a:t>Klinisk Genetisk Afdeling og Center for Fosterdiagnostik (www.cffd.dk)</a:t>
            </a:r>
            <a:br>
              <a:rPr lang="da-DK" sz="1400" dirty="0">
                <a:latin typeface="Bell MT" panose="02020503060305020303" pitchFamily="18" charset="0"/>
              </a:rPr>
            </a:br>
            <a:r>
              <a:rPr lang="da-DK" sz="1400" dirty="0">
                <a:latin typeface="Bell MT" panose="02020503060305020303" pitchFamily="18" charset="0"/>
              </a:rPr>
              <a:t>Aarhus Universitetshospital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D8BCC37A-3427-4BD6-A51A-A7BFD1E17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43" y="6241326"/>
            <a:ext cx="3800142" cy="6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57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90147C-ABDD-483E-A612-14006E33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Genetisk udredning </a:t>
            </a:r>
            <a:r>
              <a:rPr lang="da-DK" i="1" dirty="0">
                <a:latin typeface="Bell MT" panose="02020503060305020303" pitchFamily="18" charset="0"/>
              </a:rPr>
              <a:t>før</a:t>
            </a:r>
            <a:r>
              <a:rPr lang="da-DK" dirty="0">
                <a:latin typeface="Bell MT" panose="02020503060305020303" pitchFamily="18" charset="0"/>
              </a:rPr>
              <a:t> en graviditet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B3AF0F0-CF9A-493E-AFDB-80263EB7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485"/>
            <a:ext cx="10515600" cy="4673478"/>
          </a:xfrm>
        </p:spPr>
        <p:txBody>
          <a:bodyPr>
            <a:normAutofit/>
          </a:bodyPr>
          <a:lstStyle/>
          <a:p>
            <a:r>
              <a:rPr lang="da-DK" sz="2000" dirty="0">
                <a:latin typeface="Bell MT" panose="02020503060305020303" pitchFamily="18" charset="0"/>
              </a:rPr>
              <a:t>Henvisninger fra kvinder med </a:t>
            </a:r>
            <a:r>
              <a:rPr lang="da-DK" sz="2000" i="1" dirty="0">
                <a:latin typeface="Bell MT" panose="02020503060305020303" pitchFamily="18" charset="0"/>
              </a:rPr>
              <a:t>svær </a:t>
            </a:r>
            <a:r>
              <a:rPr lang="da-DK" sz="2000" dirty="0">
                <a:latin typeface="Bell MT" panose="02020503060305020303" pitchFamily="18" charset="0"/>
              </a:rPr>
              <a:t>blødersygdom i familien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C43362D2-98B1-4ABE-9A2E-7CBD492FCFAB}"/>
              </a:ext>
            </a:extLst>
          </p:cNvPr>
          <p:cNvSpPr/>
          <p:nvPr/>
        </p:nvSpPr>
        <p:spPr>
          <a:xfrm>
            <a:off x="4040062" y="2179672"/>
            <a:ext cx="2785745" cy="2261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6129C646-B7A2-480F-B10C-A8544D2AD261}"/>
              </a:ext>
            </a:extLst>
          </p:cNvPr>
          <p:cNvSpPr/>
          <p:nvPr/>
        </p:nvSpPr>
        <p:spPr>
          <a:xfrm>
            <a:off x="8047503" y="1550394"/>
            <a:ext cx="3075842" cy="3153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5AEDB755-AC96-49FB-9E9D-02391C4E3525}"/>
              </a:ext>
            </a:extLst>
          </p:cNvPr>
          <p:cNvSpPr/>
          <p:nvPr/>
        </p:nvSpPr>
        <p:spPr>
          <a:xfrm>
            <a:off x="649754" y="3196675"/>
            <a:ext cx="1984489" cy="6660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xmlns="" id="{C4DD082B-5E64-44A3-B5F2-9C5767960A47}"/>
              </a:ext>
            </a:extLst>
          </p:cNvPr>
          <p:cNvSpPr txBox="1"/>
          <p:nvPr/>
        </p:nvSpPr>
        <p:spPr>
          <a:xfrm>
            <a:off x="4147430" y="2133236"/>
            <a:ext cx="2303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Klinisk genetisk rådgivning</a:t>
            </a:r>
          </a:p>
          <a:p>
            <a:endParaRPr lang="da-DK" dirty="0">
              <a:latin typeface="Bell MT" panose="020205030603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Kvindens ønsker og familiehistorie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Muligheder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Evt. videre diagnostik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xmlns="" id="{09DD1604-FFA1-479E-86FD-503911E4A53C}"/>
              </a:ext>
            </a:extLst>
          </p:cNvPr>
          <p:cNvSpPr txBox="1"/>
          <p:nvPr/>
        </p:nvSpPr>
        <p:spPr>
          <a:xfrm>
            <a:off x="6634532" y="3925764"/>
            <a:ext cx="62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.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xmlns="" id="{FFD64B97-DDAD-4A9A-9B50-59B885891732}"/>
              </a:ext>
            </a:extLst>
          </p:cNvPr>
          <p:cNvSpPr/>
          <p:nvPr/>
        </p:nvSpPr>
        <p:spPr>
          <a:xfrm rot="10800000">
            <a:off x="2867512" y="3272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il: højre 17">
            <a:extLst>
              <a:ext uri="{FF2B5EF4-FFF2-40B4-BE49-F238E27FC236}">
                <a16:creationId xmlns:a16="http://schemas.microsoft.com/office/drawing/2014/main" xmlns="" id="{BDE85402-C1A1-436A-A8C5-4D2EE9AC1954}"/>
              </a:ext>
            </a:extLst>
          </p:cNvPr>
          <p:cNvSpPr/>
          <p:nvPr/>
        </p:nvSpPr>
        <p:spPr>
          <a:xfrm rot="10800000">
            <a:off x="7015837" y="56257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Pil: højre 23">
            <a:extLst>
              <a:ext uri="{FF2B5EF4-FFF2-40B4-BE49-F238E27FC236}">
                <a16:creationId xmlns:a16="http://schemas.microsoft.com/office/drawing/2014/main" xmlns="" id="{030BDC4E-F546-4220-BA49-835C69E8F02C}"/>
              </a:ext>
            </a:extLst>
          </p:cNvPr>
          <p:cNvSpPr/>
          <p:nvPr/>
        </p:nvSpPr>
        <p:spPr>
          <a:xfrm rot="10800000">
            <a:off x="4198906" y="5664225"/>
            <a:ext cx="651805" cy="430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Pil: højre 24">
            <a:extLst>
              <a:ext uri="{FF2B5EF4-FFF2-40B4-BE49-F238E27FC236}">
                <a16:creationId xmlns:a16="http://schemas.microsoft.com/office/drawing/2014/main" xmlns="" id="{8B38A9BA-D539-449D-BDD9-EAE36626D712}"/>
              </a:ext>
            </a:extLst>
          </p:cNvPr>
          <p:cNvSpPr/>
          <p:nvPr/>
        </p:nvSpPr>
        <p:spPr>
          <a:xfrm rot="5400000">
            <a:off x="9100340" y="4811454"/>
            <a:ext cx="422779" cy="37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Pil: højre 25">
            <a:extLst>
              <a:ext uri="{FF2B5EF4-FFF2-40B4-BE49-F238E27FC236}">
                <a16:creationId xmlns:a16="http://schemas.microsoft.com/office/drawing/2014/main" xmlns="" id="{91969C0E-2034-4A24-A80C-31D9E406553C}"/>
              </a:ext>
            </a:extLst>
          </p:cNvPr>
          <p:cNvSpPr/>
          <p:nvPr/>
        </p:nvSpPr>
        <p:spPr>
          <a:xfrm>
            <a:off x="6880649" y="32873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51D14029-CC92-4196-909D-2FBD796FA6B7}"/>
              </a:ext>
            </a:extLst>
          </p:cNvPr>
          <p:cNvSpPr txBox="1"/>
          <p:nvPr/>
        </p:nvSpPr>
        <p:spPr>
          <a:xfrm>
            <a:off x="723950" y="3237384"/>
            <a:ext cx="180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Intet ønske om viden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xmlns="" id="{34A66EC3-9BE0-40B4-975A-833F4B8313AF}"/>
              </a:ext>
            </a:extLst>
          </p:cNvPr>
          <p:cNvSpPr txBox="1"/>
          <p:nvPr/>
        </p:nvSpPr>
        <p:spPr>
          <a:xfrm>
            <a:off x="8180474" y="1661162"/>
            <a:ext cx="2262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Ved ønske om: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Bærerstatus i forhold til graviditet og fødsel (blødningsrisiko)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Evt. ønsker om at være forberedt på </a:t>
            </a:r>
            <a:r>
              <a:rPr lang="da-DK" dirty="0" err="1">
                <a:latin typeface="Bell MT" panose="02020503060305020303" pitchFamily="18" charset="0"/>
              </a:rPr>
              <a:t>ægsortering</a:t>
            </a:r>
            <a:r>
              <a:rPr lang="da-DK" dirty="0">
                <a:latin typeface="Bell MT" panose="02020503060305020303" pitchFamily="18" charset="0"/>
              </a:rPr>
              <a:t> (PGD) eller fosterdiagnostik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xmlns="" id="{37197AF0-7CCF-4071-B68C-14B2FCEF22ED}"/>
              </a:ext>
            </a:extLst>
          </p:cNvPr>
          <p:cNvSpPr/>
          <p:nvPr/>
        </p:nvSpPr>
        <p:spPr>
          <a:xfrm>
            <a:off x="8276403" y="5204122"/>
            <a:ext cx="1993012" cy="1638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xmlns="" id="{3D98B203-CC12-491E-A354-81444C2DEB5B}"/>
              </a:ext>
            </a:extLst>
          </p:cNvPr>
          <p:cNvSpPr txBox="1"/>
          <p:nvPr/>
        </p:nvSpPr>
        <p:spPr>
          <a:xfrm>
            <a:off x="8370486" y="5186372"/>
            <a:ext cx="1796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Yderligere familieudredning – genetisk variant i familien allerede klarlagt?</a:t>
            </a:r>
          </a:p>
        </p:txBody>
      </p:sp>
      <p:pic>
        <p:nvPicPr>
          <p:cNvPr id="31" name="Picture 2" descr="http://labtek.dk/billeder/Blodpr_forside.jpg">
            <a:hlinkClick r:id="rId2"/>
            <a:extLst>
              <a:ext uri="{FF2B5EF4-FFF2-40B4-BE49-F238E27FC236}">
                <a16:creationId xmlns:a16="http://schemas.microsoft.com/office/drawing/2014/main" xmlns="" id="{18922E83-6D1F-48AE-8A71-73A48E05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548" y="4626249"/>
            <a:ext cx="1674580" cy="2216029"/>
          </a:xfrm>
          <a:prstGeom prst="rect">
            <a:avLst/>
          </a:prstGeom>
          <a:noFill/>
        </p:spPr>
      </p:pic>
      <p:pic>
        <p:nvPicPr>
          <p:cNvPr id="33" name="Billede 32" descr="Et billede, der indeholder indendørs, person, bord&#10;&#10;Beskrivelse, der er oprettet med meget høj sikkerhed">
            <a:extLst>
              <a:ext uri="{FF2B5EF4-FFF2-40B4-BE49-F238E27FC236}">
                <a16:creationId xmlns:a16="http://schemas.microsoft.com/office/drawing/2014/main" xmlns="" id="{FD5EBB89-C07B-4B9B-BBF4-F7F6A3109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56" y="5082152"/>
            <a:ext cx="2437206" cy="1370929"/>
          </a:xfrm>
          <a:prstGeom prst="rect">
            <a:avLst/>
          </a:prstGeom>
        </p:spPr>
      </p:pic>
      <p:sp>
        <p:nvSpPr>
          <p:cNvPr id="34" name="Pil: højre 33">
            <a:extLst>
              <a:ext uri="{FF2B5EF4-FFF2-40B4-BE49-F238E27FC236}">
                <a16:creationId xmlns:a16="http://schemas.microsoft.com/office/drawing/2014/main" xmlns="" id="{CF85F926-E5DF-4022-BF37-16A5F801EE1F}"/>
              </a:ext>
            </a:extLst>
          </p:cNvPr>
          <p:cNvSpPr/>
          <p:nvPr/>
        </p:nvSpPr>
        <p:spPr>
          <a:xfrm rot="2007273">
            <a:off x="871233" y="4567212"/>
            <a:ext cx="651805" cy="4306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xmlns="" id="{3C77FDE8-81F8-4316-9AA3-1013BB46C223}"/>
              </a:ext>
            </a:extLst>
          </p:cNvPr>
          <p:cNvSpPr txBox="1"/>
          <p:nvPr/>
        </p:nvSpPr>
        <p:spPr>
          <a:xfrm>
            <a:off x="331720" y="4852379"/>
            <a:ext cx="1153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  <a:latin typeface="Bell MT" panose="02020503060305020303" pitchFamily="18" charset="0"/>
              </a:rPr>
              <a:t>OBS!! tager mdr. hvis varianten i familien ikke er kendt</a:t>
            </a:r>
          </a:p>
        </p:txBody>
      </p:sp>
    </p:spTree>
    <p:extLst>
      <p:ext uri="{BB962C8B-B14F-4D97-AF65-F5344CB8AC3E}">
        <p14:creationId xmlns:p14="http://schemas.microsoft.com/office/powerpoint/2010/main" val="29962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7" grpId="0"/>
      <p:bldP spid="5" grpId="0" animBg="1"/>
      <p:bldP spid="18" grpId="0" animBg="1"/>
      <p:bldP spid="24" grpId="0" animBg="1"/>
      <p:bldP spid="25" grpId="0" animBg="1"/>
      <p:bldP spid="26" grpId="0" animBg="1"/>
      <p:bldP spid="9" grpId="0"/>
      <p:bldP spid="14" grpId="0"/>
      <p:bldP spid="29" grpId="0" animBg="1"/>
      <p:bldP spid="30" grpId="0"/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F939A2-E2A2-454B-991D-8334A119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Genetisk udredning </a:t>
            </a:r>
            <a:r>
              <a:rPr lang="da-DK" i="1" dirty="0">
                <a:latin typeface="Bell MT" panose="02020503060305020303" pitchFamily="18" charset="0"/>
              </a:rPr>
              <a:t>før</a:t>
            </a:r>
            <a:r>
              <a:rPr lang="da-DK" dirty="0">
                <a:latin typeface="Bell MT" panose="02020503060305020303" pitchFamily="18" charset="0"/>
              </a:rPr>
              <a:t> en graviditet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AEC3DBC-6008-4C1B-A03E-639A7D740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>
                <a:latin typeface="Bell MT" panose="02020503060305020303" pitchFamily="18" charset="0"/>
              </a:rPr>
              <a:t>Når</a:t>
            </a:r>
            <a:r>
              <a:rPr lang="da-DK" dirty="0">
                <a:latin typeface="Bell MT" panose="02020503060305020303" pitchFamily="18" charset="0"/>
              </a:rPr>
              <a:t> kvinden har været til klinisk genetisk </a:t>
            </a:r>
            <a:r>
              <a:rPr lang="da-DK" dirty="0" err="1">
                <a:latin typeface="Bell MT" panose="02020503060305020303" pitchFamily="18" charset="0"/>
              </a:rPr>
              <a:t>rådgivnng</a:t>
            </a:r>
            <a:r>
              <a:rPr lang="da-DK" dirty="0">
                <a:latin typeface="Bell MT" panose="02020503060305020303" pitchFamily="18" charset="0"/>
              </a:rPr>
              <a:t> og familiens genetiske variant er klarlagt </a:t>
            </a:r>
            <a:r>
              <a:rPr lang="da-DK" i="1" dirty="0">
                <a:latin typeface="Bell MT" panose="02020503060305020303" pitchFamily="18" charset="0"/>
              </a:rPr>
              <a:t>kan </a:t>
            </a:r>
            <a:r>
              <a:rPr lang="da-DK" dirty="0">
                <a:latin typeface="Bell MT" panose="02020503060305020303" pitchFamily="18" charset="0"/>
              </a:rPr>
              <a:t>der henvises til:</a:t>
            </a:r>
          </a:p>
          <a:p>
            <a:pPr marL="0" indent="0">
              <a:buNone/>
            </a:pPr>
            <a:endParaRPr lang="da-DK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a-DK" dirty="0">
                <a:latin typeface="Bell MT" panose="02020503060305020303" pitchFamily="18" charset="0"/>
              </a:rPr>
              <a:t>”</a:t>
            </a:r>
            <a:r>
              <a:rPr lang="da-DK" dirty="0" err="1">
                <a:latin typeface="Bell MT" panose="02020503060305020303" pitchFamily="18" charset="0"/>
              </a:rPr>
              <a:t>Ægsortering</a:t>
            </a:r>
            <a:r>
              <a:rPr lang="da-DK" dirty="0">
                <a:latin typeface="Bell MT" panose="02020503060305020303" pitchFamily="18" charset="0"/>
              </a:rPr>
              <a:t>”/</a:t>
            </a:r>
            <a:r>
              <a:rPr lang="da-DK" dirty="0" err="1">
                <a:latin typeface="Bell MT" panose="02020503060305020303" pitchFamily="18" charset="0"/>
              </a:rPr>
              <a:t>Preimplantationsgenetisk</a:t>
            </a:r>
            <a:r>
              <a:rPr lang="da-DK" dirty="0">
                <a:latin typeface="Bell MT" panose="02020503060305020303" pitchFamily="18" charset="0"/>
              </a:rPr>
              <a:t> diagnostik (PGD)</a:t>
            </a:r>
          </a:p>
          <a:p>
            <a:pPr marL="0" indent="0">
              <a:buNone/>
            </a:pPr>
            <a:endParaRPr lang="da-DK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a-DK" i="1" dirty="0" err="1">
                <a:latin typeface="Bell MT" panose="02020503060305020303" pitchFamily="18" charset="0"/>
              </a:rPr>
              <a:t>Pre</a:t>
            </a:r>
            <a:r>
              <a:rPr lang="da-DK" dirty="0">
                <a:latin typeface="Bell MT" panose="02020503060305020303" pitchFamily="18" charset="0"/>
              </a:rPr>
              <a:t>= før</a:t>
            </a:r>
            <a:br>
              <a:rPr lang="da-DK" dirty="0">
                <a:latin typeface="Bell MT" panose="02020503060305020303" pitchFamily="18" charset="0"/>
              </a:rPr>
            </a:br>
            <a:r>
              <a:rPr lang="da-DK" i="1" dirty="0">
                <a:latin typeface="Bell MT" panose="02020503060305020303" pitchFamily="18" charset="0"/>
              </a:rPr>
              <a:t>Implantation</a:t>
            </a:r>
            <a:r>
              <a:rPr lang="da-DK" dirty="0">
                <a:latin typeface="Bell MT" panose="02020503060305020303" pitchFamily="18" charset="0"/>
              </a:rPr>
              <a:t>=ægget sætter sig fast i livmoderen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90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87F04A2-785C-478F-A95F-182135FB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dirty="0">
                <a:latin typeface="Bell MT" panose="02020503060305020303" pitchFamily="18" charset="0"/>
              </a:rPr>
              <a:t>PGD – undersøgelse udenfor livmoderen (reagensglas) af det helt </a:t>
            </a:r>
            <a:br>
              <a:rPr lang="da-DK" dirty="0">
                <a:latin typeface="Bell MT" panose="02020503060305020303" pitchFamily="18" charset="0"/>
              </a:rPr>
            </a:br>
            <a:r>
              <a:rPr lang="da-DK" dirty="0">
                <a:latin typeface="Bell MT" panose="02020503060305020303" pitchFamily="18" charset="0"/>
              </a:rPr>
              <a:t>tidligere fosterstadie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xmlns="" id="{E770703C-6883-4274-BF35-04EBF611D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269" y="2098797"/>
            <a:ext cx="4539906" cy="3331919"/>
          </a:xfrm>
        </p:spPr>
      </p:pic>
      <p:pic>
        <p:nvPicPr>
          <p:cNvPr id="7" name="Billede 6" descr="Et billede, der indeholder bord&#10;&#10;Beskrivelse, der er oprettet med høj sikkerhed">
            <a:extLst>
              <a:ext uri="{FF2B5EF4-FFF2-40B4-BE49-F238E27FC236}">
                <a16:creationId xmlns:a16="http://schemas.microsoft.com/office/drawing/2014/main" xmlns="" id="{0EEBA8BC-ECAE-4E0D-B48E-38F7101D2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21" y="801750"/>
            <a:ext cx="4445000" cy="2743200"/>
          </a:xfrm>
          <a:prstGeom prst="rect">
            <a:avLst/>
          </a:prstGeom>
        </p:spPr>
      </p:pic>
      <p:pic>
        <p:nvPicPr>
          <p:cNvPr id="9" name="Billede 8" descr="Et billede, der indeholder tekst&#10;&#10;Beskrivelse, der er oprettet med høj sikkerhed">
            <a:extLst>
              <a:ext uri="{FF2B5EF4-FFF2-40B4-BE49-F238E27FC236}">
                <a16:creationId xmlns:a16="http://schemas.microsoft.com/office/drawing/2014/main" xmlns="" id="{25D1E330-DBFD-4ABA-AEA6-3D4AF26AC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7" y="3381626"/>
            <a:ext cx="7512394" cy="31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4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AD1018-F6D6-4DBC-AE33-4C6641CE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PGD: Tekniske aspekter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1DFE15C-2E6F-48F1-A41A-72FF8EC6C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sz="2400" dirty="0">
                <a:latin typeface="Bell MT" panose="02020503060305020303" pitchFamily="18" charset="0"/>
              </a:rPr>
              <a:t>Stimulation af kvindens æggestokke med hormoner som ved ”almindelig” fertilitetsbehandling/reagensglasbehandling/IVF</a:t>
            </a:r>
          </a:p>
          <a:p>
            <a:pPr marL="0" indent="0">
              <a:buNone/>
            </a:pPr>
            <a:endParaRPr lang="da-DK" sz="2400" dirty="0">
              <a:latin typeface="Bell MT" panose="02020503060305020303" pitchFamily="18" charset="0"/>
            </a:endParaRPr>
          </a:p>
          <a:p>
            <a:r>
              <a:rPr lang="da-DK" sz="2400" dirty="0" err="1">
                <a:latin typeface="Bell MT" panose="02020503060305020303" pitchFamily="18" charset="0"/>
              </a:rPr>
              <a:t>Ægudtagning</a:t>
            </a:r>
            <a:r>
              <a:rPr lang="da-DK" sz="2400" dirty="0">
                <a:latin typeface="Bell MT" panose="02020503060305020303" pitchFamily="18" charset="0"/>
              </a:rPr>
              <a:t> og befrugtning med mandens sæd i laboratoriet</a:t>
            </a:r>
          </a:p>
          <a:p>
            <a:pPr marL="0" indent="0">
              <a:buNone/>
            </a:pPr>
            <a:endParaRPr lang="da-DK" sz="2400" dirty="0">
              <a:latin typeface="Bell MT" panose="02020503060305020303" pitchFamily="18" charset="0"/>
            </a:endParaRPr>
          </a:p>
          <a:p>
            <a:r>
              <a:rPr lang="da-DK" sz="2400" dirty="0">
                <a:latin typeface="Bell MT" panose="02020503060305020303" pitchFamily="18" charset="0"/>
              </a:rPr>
              <a:t>På 3. – 5. dagen efter befrugtning udtages 5-10 celler fra hvert befrugtede æg (</a:t>
            </a:r>
            <a:r>
              <a:rPr lang="da-DK" sz="2400" dirty="0" err="1">
                <a:latin typeface="Bell MT" panose="02020503060305020303" pitchFamily="18" charset="0"/>
              </a:rPr>
              <a:t>blastocyst</a:t>
            </a:r>
            <a:r>
              <a:rPr lang="da-DK" sz="2400" dirty="0">
                <a:latin typeface="Bell MT" panose="02020503060305020303" pitchFamily="18" charset="0"/>
              </a:rPr>
              <a:t>)</a:t>
            </a:r>
          </a:p>
          <a:p>
            <a:pPr marL="0" indent="0">
              <a:buNone/>
            </a:pPr>
            <a:endParaRPr lang="da-DK" sz="2400" dirty="0">
              <a:latin typeface="Bell MT" panose="02020503060305020303" pitchFamily="18" charset="0"/>
            </a:endParaRPr>
          </a:p>
          <a:p>
            <a:r>
              <a:rPr lang="da-DK" sz="2400" dirty="0" err="1">
                <a:latin typeface="Bell MT" panose="02020503060305020303" pitchFamily="18" charset="0"/>
              </a:rPr>
              <a:t>Blastocysterne</a:t>
            </a:r>
            <a:r>
              <a:rPr lang="da-DK" sz="2400" dirty="0">
                <a:latin typeface="Bell MT" panose="02020503060305020303" pitchFamily="18" charset="0"/>
              </a:rPr>
              <a:t>  nedfryses indtil der er svar på den genetiske analyse</a:t>
            </a:r>
          </a:p>
          <a:p>
            <a:pPr marL="0" indent="0">
              <a:buNone/>
            </a:pPr>
            <a:endParaRPr lang="da-DK" sz="2400" dirty="0">
              <a:latin typeface="Bell MT" panose="02020503060305020303" pitchFamily="18" charset="0"/>
            </a:endParaRPr>
          </a:p>
          <a:p>
            <a:r>
              <a:rPr lang="da-DK" sz="2400" dirty="0">
                <a:latin typeface="Bell MT" panose="02020503060305020303" pitchFamily="18" charset="0"/>
              </a:rPr>
              <a:t>Ét enkelt befrugtet æg (embryon) uden den genetiske variant lægges op i livmoderen enten i naturlig cyklus eller ved hjælp af hormoner</a:t>
            </a:r>
          </a:p>
          <a:p>
            <a:pPr marL="0" indent="0">
              <a:buNone/>
            </a:pPr>
            <a:endParaRPr lang="da-DK" sz="2400" dirty="0">
              <a:latin typeface="Bell MT" panose="02020503060305020303" pitchFamily="18" charset="0"/>
            </a:endParaRPr>
          </a:p>
          <a:p>
            <a:r>
              <a:rPr lang="da-DK" sz="2400" dirty="0">
                <a:latin typeface="Bell MT" panose="02020503060305020303" pitchFamily="18" charset="0"/>
              </a:rPr>
              <a:t>99 % følsomhed </a:t>
            </a:r>
            <a:r>
              <a:rPr lang="da-DK" sz="2400" dirty="0">
                <a:latin typeface="Bell MT" panose="02020503060305020303" pitchFamily="18" charset="0"/>
                <a:sym typeface="Wingdings" panose="05000000000000000000" pitchFamily="2" charset="2"/>
              </a:rPr>
              <a:t> evt. opfølgende moderkageprøve</a:t>
            </a:r>
            <a:endParaRPr lang="da-DK" sz="2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D51D47F-C1B7-4F88-89A9-BA0C4D22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Facts om PGD-behandling i Danmark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65D18539-096F-44C4-B937-4F3CEEC6C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>
                <a:latin typeface="Bell MT" panose="02020503060305020303" pitchFamily="18" charset="0"/>
              </a:rPr>
              <a:t>AUH og RH opstart i 1999</a:t>
            </a:r>
          </a:p>
          <a:p>
            <a:r>
              <a:rPr lang="da-DK" dirty="0">
                <a:latin typeface="Bell MT" panose="02020503060305020303" pitchFamily="18" charset="0"/>
              </a:rPr>
              <a:t>1999-2014:</a:t>
            </a:r>
          </a:p>
          <a:p>
            <a:pPr marL="0" indent="0">
              <a:buNone/>
            </a:pPr>
            <a:r>
              <a:rPr lang="da-DK" dirty="0">
                <a:latin typeface="Bell MT" panose="02020503060305020303" pitchFamily="18" charset="0"/>
              </a:rPr>
              <a:t>	- påbegyndt 1.098 behandlingscykler  </a:t>
            </a:r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 158 (14 %) graviditeter 	   131 fødsler  154 børn (inkl. tvillinger) (AUH+RH)</a:t>
            </a:r>
            <a:b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</a:br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	- Over 100 forskellige indikationer, hvor hæmofili A var iblandt 	   de15 hyppigste (AUH)</a:t>
            </a:r>
          </a:p>
          <a:p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2015: Fertilitetsklinikken på AUH lukker og flyttes til Aalborg Universitetshospital</a:t>
            </a:r>
          </a:p>
          <a:p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Målsætning for RH og </a:t>
            </a:r>
            <a:r>
              <a:rPr lang="da-DK" dirty="0" err="1">
                <a:latin typeface="Bell MT" panose="02020503060305020303" pitchFamily="18" charset="0"/>
                <a:sym typeface="Wingdings" panose="05000000000000000000" pitchFamily="2" charset="2"/>
              </a:rPr>
              <a:t>Alborg</a:t>
            </a:r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: 300 behandling per år</a:t>
            </a:r>
          </a:p>
          <a:p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Ventetid højst 12 måneder, men har været optil 3 år</a:t>
            </a:r>
          </a:p>
          <a:p>
            <a:endParaRPr lang="da-DK" dirty="0"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endParaRPr lang="da-DK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39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A89E69-C013-4529-8BF1-35106CBB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PGD med </a:t>
            </a:r>
            <a:r>
              <a:rPr lang="da-DK" dirty="0" err="1">
                <a:latin typeface="Bell MT" panose="02020503060305020303" pitchFamily="18" charset="0"/>
              </a:rPr>
              <a:t>blødersygodm</a:t>
            </a:r>
            <a:r>
              <a:rPr lang="da-DK" dirty="0">
                <a:latin typeface="Bell MT" panose="02020503060305020303" pitchFamily="18" charset="0"/>
              </a:rPr>
              <a:t> som indikation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FABB215-AC4F-4F3C-80D7-F8D56CEAA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RH, de sidste 10 år:</a:t>
            </a:r>
            <a:br>
              <a:rPr lang="da-DK" dirty="0">
                <a:latin typeface="Bell MT" panose="02020503060305020303" pitchFamily="18" charset="0"/>
              </a:rPr>
            </a:br>
            <a:r>
              <a:rPr lang="da-DK" dirty="0">
                <a:latin typeface="Bell MT" panose="02020503060305020303" pitchFamily="18" charset="0"/>
              </a:rPr>
              <a:t>	-	8-10 stykker, ligeligt fordelt mellem Hæmofili A og B</a:t>
            </a:r>
          </a:p>
          <a:p>
            <a:pPr marL="0" indent="0">
              <a:buNone/>
            </a:pPr>
            <a:endParaRPr lang="da-DK" dirty="0">
              <a:latin typeface="Bell MT" panose="02020503060305020303" pitchFamily="18" charset="0"/>
            </a:endParaRPr>
          </a:p>
          <a:p>
            <a:r>
              <a:rPr lang="da-DK" dirty="0">
                <a:latin typeface="Bell MT" panose="02020503060305020303" pitchFamily="18" charset="0"/>
              </a:rPr>
              <a:t>Aarhus og Aalborg, 1999-2018:</a:t>
            </a:r>
          </a:p>
          <a:p>
            <a:pPr marL="0" indent="0">
              <a:buNone/>
            </a:pPr>
            <a:r>
              <a:rPr lang="da-DK" dirty="0">
                <a:latin typeface="Bell MT" panose="02020503060305020303" pitchFamily="18" charset="0"/>
              </a:rPr>
              <a:t>	-	14 med Hæmofili A og 2 med Hæmofili B</a:t>
            </a:r>
          </a:p>
          <a:p>
            <a:endParaRPr lang="da-DK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90147C-ABDD-483E-A612-14006E33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Genetisk udredning </a:t>
            </a:r>
            <a:r>
              <a:rPr lang="da-DK" i="1" dirty="0">
                <a:latin typeface="Bell MT" panose="02020503060305020303" pitchFamily="18" charset="0"/>
              </a:rPr>
              <a:t>under</a:t>
            </a:r>
            <a:r>
              <a:rPr lang="da-DK" dirty="0">
                <a:latin typeface="Bell MT" panose="02020503060305020303" pitchFamily="18" charset="0"/>
              </a:rPr>
              <a:t> en graviditet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B3AF0F0-CF9A-493E-AFDB-80263EB7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315"/>
            <a:ext cx="10515600" cy="4708648"/>
          </a:xfrm>
        </p:spPr>
        <p:txBody>
          <a:bodyPr>
            <a:normAutofit/>
          </a:bodyPr>
          <a:lstStyle/>
          <a:p>
            <a:r>
              <a:rPr lang="da-DK" sz="2000" dirty="0">
                <a:latin typeface="Bell MT" panose="02020503060305020303" pitchFamily="18" charset="0"/>
              </a:rPr>
              <a:t>Henvisninger fra gravide kvinder med </a:t>
            </a:r>
            <a:r>
              <a:rPr lang="da-DK" sz="2000" i="1" dirty="0">
                <a:latin typeface="Bell MT" panose="02020503060305020303" pitchFamily="18" charset="0"/>
              </a:rPr>
              <a:t>svær </a:t>
            </a:r>
            <a:r>
              <a:rPr lang="da-DK" sz="2000" dirty="0">
                <a:latin typeface="Bell MT" panose="02020503060305020303" pitchFamily="18" charset="0"/>
              </a:rPr>
              <a:t>blødersygdom i familien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xmlns="" id="{09DD1604-FFA1-479E-86FD-503911E4A53C}"/>
              </a:ext>
            </a:extLst>
          </p:cNvPr>
          <p:cNvSpPr txBox="1"/>
          <p:nvPr/>
        </p:nvSpPr>
        <p:spPr>
          <a:xfrm>
            <a:off x="6634532" y="3925764"/>
            <a:ext cx="62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.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xmlns="" id="{FFD64B97-DDAD-4A9A-9B50-59B885891732}"/>
              </a:ext>
            </a:extLst>
          </p:cNvPr>
          <p:cNvSpPr/>
          <p:nvPr/>
        </p:nvSpPr>
        <p:spPr>
          <a:xfrm rot="10800000">
            <a:off x="2963846" y="3330897"/>
            <a:ext cx="717415" cy="422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Pil: højre 17">
            <a:extLst>
              <a:ext uri="{FF2B5EF4-FFF2-40B4-BE49-F238E27FC236}">
                <a16:creationId xmlns:a16="http://schemas.microsoft.com/office/drawing/2014/main" xmlns="" id="{BDE85402-C1A1-436A-A8C5-4D2EE9AC1954}"/>
              </a:ext>
            </a:extLst>
          </p:cNvPr>
          <p:cNvSpPr/>
          <p:nvPr/>
        </p:nvSpPr>
        <p:spPr>
          <a:xfrm rot="10800000">
            <a:off x="7640697" y="5765603"/>
            <a:ext cx="476069" cy="339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Pil: højre 24">
            <a:extLst>
              <a:ext uri="{FF2B5EF4-FFF2-40B4-BE49-F238E27FC236}">
                <a16:creationId xmlns:a16="http://schemas.microsoft.com/office/drawing/2014/main" xmlns="" id="{8B38A9BA-D539-449D-BDD9-EAE36626D712}"/>
              </a:ext>
            </a:extLst>
          </p:cNvPr>
          <p:cNvSpPr/>
          <p:nvPr/>
        </p:nvSpPr>
        <p:spPr>
          <a:xfrm rot="5400000">
            <a:off x="8705291" y="4438968"/>
            <a:ext cx="613347" cy="291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xmlns="" id="{45056B96-699C-43DD-987A-1D954684AFD7}"/>
              </a:ext>
            </a:extLst>
          </p:cNvPr>
          <p:cNvSpPr txBox="1"/>
          <p:nvPr/>
        </p:nvSpPr>
        <p:spPr>
          <a:xfrm>
            <a:off x="1258347" y="5233804"/>
            <a:ext cx="154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latin typeface="Bell MT" panose="02020503060305020303" pitchFamily="18" charset="0"/>
            </a:endParaRPr>
          </a:p>
          <a:p>
            <a:endParaRPr lang="da-DK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xmlns="" id="{37197AF0-7CCF-4071-B68C-14B2FCEF22ED}"/>
              </a:ext>
            </a:extLst>
          </p:cNvPr>
          <p:cNvSpPr/>
          <p:nvPr/>
        </p:nvSpPr>
        <p:spPr>
          <a:xfrm>
            <a:off x="8276313" y="5292771"/>
            <a:ext cx="1984489" cy="11505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xmlns="" id="{3D98B203-CC12-491E-A354-81444C2DEB5B}"/>
              </a:ext>
            </a:extLst>
          </p:cNvPr>
          <p:cNvSpPr txBox="1"/>
          <p:nvPr/>
        </p:nvSpPr>
        <p:spPr>
          <a:xfrm>
            <a:off x="8379127" y="5442438"/>
            <a:ext cx="179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Yderligere familieudredning</a:t>
            </a:r>
          </a:p>
        </p:txBody>
      </p:sp>
      <p:pic>
        <p:nvPicPr>
          <p:cNvPr id="31" name="Picture 2" descr="http://labtek.dk/billeder/Blodpr_forside.jpg">
            <a:hlinkClick r:id="rId2"/>
            <a:extLst>
              <a:ext uri="{FF2B5EF4-FFF2-40B4-BE49-F238E27FC236}">
                <a16:creationId xmlns:a16="http://schemas.microsoft.com/office/drawing/2014/main" xmlns="" id="{18922E83-6D1F-48AE-8A71-73A48E05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3600" y="4658237"/>
            <a:ext cx="1674580" cy="2216029"/>
          </a:xfrm>
          <a:prstGeom prst="rect">
            <a:avLst/>
          </a:prstGeom>
          <a:noFill/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xmlns="" id="{F51C2A68-BA3B-4E35-9315-56590DE76E45}"/>
              </a:ext>
            </a:extLst>
          </p:cNvPr>
          <p:cNvSpPr/>
          <p:nvPr/>
        </p:nvSpPr>
        <p:spPr>
          <a:xfrm>
            <a:off x="3915145" y="2154736"/>
            <a:ext cx="2785745" cy="2261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xmlns="" id="{36F62557-C5DF-4841-BCC8-9365BB93130C}"/>
              </a:ext>
            </a:extLst>
          </p:cNvPr>
          <p:cNvSpPr txBox="1"/>
          <p:nvPr/>
        </p:nvSpPr>
        <p:spPr>
          <a:xfrm>
            <a:off x="4103934" y="2160412"/>
            <a:ext cx="2566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Akut klinisk genetisk rådgivning (få dage)</a:t>
            </a:r>
          </a:p>
          <a:p>
            <a:endParaRPr lang="da-DK" dirty="0">
              <a:latin typeface="Bell MT" panose="020205030603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Kvindens ønsker og familiehistorie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Muligheder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Evt. videre diagnostik</a:t>
            </a:r>
          </a:p>
          <a:p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xmlns="" id="{06BD3158-4E96-432C-B5B5-5E03C98E1A38}"/>
              </a:ext>
            </a:extLst>
          </p:cNvPr>
          <p:cNvSpPr/>
          <p:nvPr/>
        </p:nvSpPr>
        <p:spPr>
          <a:xfrm>
            <a:off x="649754" y="3196675"/>
            <a:ext cx="1984489" cy="6660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xmlns="" id="{6F82B62E-716C-4DDF-AE76-EAFFDCF23B81}"/>
              </a:ext>
            </a:extLst>
          </p:cNvPr>
          <p:cNvSpPr txBox="1"/>
          <p:nvPr/>
        </p:nvSpPr>
        <p:spPr>
          <a:xfrm>
            <a:off x="728335" y="3299910"/>
            <a:ext cx="181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Ønske </a:t>
            </a:r>
            <a:r>
              <a:rPr lang="da-DK" i="1" dirty="0">
                <a:latin typeface="Bell MT" panose="02020503060305020303" pitchFamily="18" charset="0"/>
              </a:rPr>
              <a:t>ikke</a:t>
            </a:r>
            <a:r>
              <a:rPr lang="da-DK" dirty="0">
                <a:latin typeface="Bell MT" panose="02020503060305020303" pitchFamily="18" charset="0"/>
              </a:rPr>
              <a:t> viden</a:t>
            </a:r>
          </a:p>
          <a:p>
            <a:endParaRPr lang="da-DK" dirty="0"/>
          </a:p>
        </p:txBody>
      </p:sp>
      <p:sp>
        <p:nvSpPr>
          <p:cNvPr id="33" name="Pil: højre 32">
            <a:extLst>
              <a:ext uri="{FF2B5EF4-FFF2-40B4-BE49-F238E27FC236}">
                <a16:creationId xmlns:a16="http://schemas.microsoft.com/office/drawing/2014/main" xmlns="" id="{4D434944-4DC2-4CBB-B827-F72A14C1A50D}"/>
              </a:ext>
            </a:extLst>
          </p:cNvPr>
          <p:cNvSpPr/>
          <p:nvPr/>
        </p:nvSpPr>
        <p:spPr>
          <a:xfrm rot="10800000">
            <a:off x="5207121" y="5345398"/>
            <a:ext cx="576705" cy="265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xmlns="" id="{D4CA279B-352F-4304-B895-7D298149A79E}"/>
              </a:ext>
            </a:extLst>
          </p:cNvPr>
          <p:cNvSpPr/>
          <p:nvPr/>
        </p:nvSpPr>
        <p:spPr>
          <a:xfrm>
            <a:off x="4352805" y="6001913"/>
            <a:ext cx="818846" cy="511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xmlns="" id="{9F143DC3-E37B-4CEF-907C-C3902C4EA1EA}"/>
              </a:ext>
            </a:extLst>
          </p:cNvPr>
          <p:cNvSpPr txBox="1"/>
          <p:nvPr/>
        </p:nvSpPr>
        <p:spPr>
          <a:xfrm>
            <a:off x="4328645" y="6121334"/>
            <a:ext cx="945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Bell MT" panose="02020503060305020303" pitchFamily="18" charset="0"/>
              </a:rPr>
              <a:t>Ej bærer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xmlns="" id="{E343E5FA-E050-4C9C-A523-B9962FC2C54E}"/>
              </a:ext>
            </a:extLst>
          </p:cNvPr>
          <p:cNvSpPr/>
          <p:nvPr/>
        </p:nvSpPr>
        <p:spPr>
          <a:xfrm>
            <a:off x="4355092" y="5253915"/>
            <a:ext cx="818846" cy="511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68A7CB2D-1913-48AF-A120-42FD506F1FDF}"/>
              </a:ext>
            </a:extLst>
          </p:cNvPr>
          <p:cNvSpPr txBox="1"/>
          <p:nvPr/>
        </p:nvSpPr>
        <p:spPr>
          <a:xfrm>
            <a:off x="4408668" y="5283654"/>
            <a:ext cx="77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Bærer</a:t>
            </a:r>
          </a:p>
        </p:txBody>
      </p:sp>
      <p:sp>
        <p:nvSpPr>
          <p:cNvPr id="37" name="Pil: højre 36">
            <a:extLst>
              <a:ext uri="{FF2B5EF4-FFF2-40B4-BE49-F238E27FC236}">
                <a16:creationId xmlns:a16="http://schemas.microsoft.com/office/drawing/2014/main" xmlns="" id="{D954F136-CD2E-4B47-AB2F-802FACD27C6F}"/>
              </a:ext>
            </a:extLst>
          </p:cNvPr>
          <p:cNvSpPr/>
          <p:nvPr/>
        </p:nvSpPr>
        <p:spPr>
          <a:xfrm rot="10800000">
            <a:off x="5235488" y="6078223"/>
            <a:ext cx="576705" cy="265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xmlns="" id="{695E2452-1FFA-4FDE-9268-9EE69EA9DD86}"/>
              </a:ext>
            </a:extLst>
          </p:cNvPr>
          <p:cNvSpPr/>
          <p:nvPr/>
        </p:nvSpPr>
        <p:spPr>
          <a:xfrm>
            <a:off x="7878731" y="3241190"/>
            <a:ext cx="1984489" cy="6660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xmlns="" id="{079789C7-D061-44CB-8144-176E811EEFBA}"/>
              </a:ext>
            </a:extLst>
          </p:cNvPr>
          <p:cNvSpPr txBox="1"/>
          <p:nvPr/>
        </p:nvSpPr>
        <p:spPr>
          <a:xfrm>
            <a:off x="8116766" y="3377226"/>
            <a:ext cx="150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Ønsker viden </a:t>
            </a:r>
          </a:p>
          <a:p>
            <a:endParaRPr lang="da-DK" dirty="0"/>
          </a:p>
        </p:txBody>
      </p:sp>
      <p:sp>
        <p:nvSpPr>
          <p:cNvPr id="40" name="Pil: højre 39">
            <a:extLst>
              <a:ext uri="{FF2B5EF4-FFF2-40B4-BE49-F238E27FC236}">
                <a16:creationId xmlns:a16="http://schemas.microsoft.com/office/drawing/2014/main" xmlns="" id="{9752AAEF-7B6B-4541-8216-C4DA9485C272}"/>
              </a:ext>
            </a:extLst>
          </p:cNvPr>
          <p:cNvSpPr/>
          <p:nvPr/>
        </p:nvSpPr>
        <p:spPr>
          <a:xfrm>
            <a:off x="6915662" y="3351456"/>
            <a:ext cx="717415" cy="422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8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5" grpId="0" animBg="1"/>
      <p:bldP spid="29" grpId="0" animBg="1"/>
      <p:bldP spid="30" grpId="0"/>
      <p:bldP spid="32" grpId="0" animBg="1"/>
      <p:bldP spid="13" grpId="0"/>
      <p:bldP spid="33" grpId="0" animBg="1"/>
      <p:bldP spid="36" grpId="0" animBg="1"/>
      <p:bldP spid="16" grpId="0"/>
      <p:bldP spid="27" grpId="0" animBg="1"/>
      <p:bldP spid="4" grpId="0"/>
      <p:bldP spid="37" grpId="0" animBg="1"/>
      <p:bldP spid="38" grpId="0" animBg="1"/>
      <p:bldP spid="7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BCFE0F-C8E2-4876-B9DD-929A68C5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Genetisk udredning </a:t>
            </a:r>
            <a:r>
              <a:rPr lang="da-DK" i="1" dirty="0">
                <a:latin typeface="Bell MT" panose="02020503060305020303" pitchFamily="18" charset="0"/>
              </a:rPr>
              <a:t>under</a:t>
            </a:r>
            <a:r>
              <a:rPr lang="da-DK" dirty="0">
                <a:latin typeface="Bell MT" panose="02020503060305020303" pitchFamily="18" charset="0"/>
              </a:rPr>
              <a:t> en graviditet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A05256A-854E-42F8-99F4-F8057193D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Bell MT" panose="02020503060305020303" pitchFamily="18" charset="0"/>
              </a:rPr>
              <a:t>Gravid kvinde, hvor hun er bærer af en kendt genetisk variant, som giver hæmofili hos drengebørn:</a:t>
            </a:r>
          </a:p>
          <a:p>
            <a:pPr marL="0" indent="0">
              <a:buNone/>
            </a:pPr>
            <a:endParaRPr lang="da-DK" dirty="0">
              <a:latin typeface="Bell MT" panose="02020503060305020303" pitchFamily="18" charset="0"/>
            </a:endParaRPr>
          </a:p>
          <a:p>
            <a:r>
              <a:rPr lang="da-DK" dirty="0">
                <a:latin typeface="Bell MT" panose="02020503060305020303" pitchFamily="18" charset="0"/>
              </a:rPr>
              <a:t>Tilbud om henvisning til </a:t>
            </a:r>
            <a:r>
              <a:rPr lang="da-DK" dirty="0" err="1">
                <a:latin typeface="Bell MT" panose="02020503060305020303" pitchFamily="18" charset="0"/>
              </a:rPr>
              <a:t>svangreambulatoriet</a:t>
            </a:r>
            <a:r>
              <a:rPr lang="da-DK" dirty="0">
                <a:latin typeface="Bell MT" panose="02020503060305020303" pitchFamily="18" charset="0"/>
              </a:rPr>
              <a:t> og Center for Hæmofili og trombose</a:t>
            </a:r>
          </a:p>
          <a:p>
            <a:r>
              <a:rPr lang="da-DK" dirty="0">
                <a:latin typeface="Bell MT" panose="02020503060305020303" pitchFamily="18" charset="0"/>
              </a:rPr>
              <a:t>Evt. kønsskanning (i uge 13/15-16) </a:t>
            </a:r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 forberedt ved fødsel hvis drengebarn (50 %)</a:t>
            </a:r>
          </a:p>
          <a:p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Evt. fosterdiagnostik med moderkageprøve i 11. uge</a:t>
            </a:r>
          </a:p>
          <a:p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Evt. fosterdiagnostik senere i graviditeten</a:t>
            </a:r>
            <a:endParaRPr lang="da-DK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5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90147C-ABDD-483E-A612-14006E33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Genetisk udredning </a:t>
            </a:r>
            <a:r>
              <a:rPr lang="da-DK" i="1" dirty="0">
                <a:latin typeface="Bell MT" panose="02020503060305020303" pitchFamily="18" charset="0"/>
              </a:rPr>
              <a:t>under</a:t>
            </a:r>
            <a:r>
              <a:rPr lang="da-DK" dirty="0">
                <a:latin typeface="Bell MT" panose="02020503060305020303" pitchFamily="18" charset="0"/>
              </a:rPr>
              <a:t> en graviditet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B3AF0F0-CF9A-493E-AFDB-80263EB74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>
                <a:latin typeface="Bell MT" panose="02020503060305020303" pitchFamily="18" charset="0"/>
              </a:rPr>
              <a:t>Gravid kvinde med </a:t>
            </a:r>
            <a:r>
              <a:rPr lang="da-DK" sz="2000" i="1" dirty="0">
                <a:latin typeface="Bell MT" panose="02020503060305020303" pitchFamily="18" charset="0"/>
              </a:rPr>
              <a:t>svær </a:t>
            </a:r>
            <a:r>
              <a:rPr lang="da-DK" sz="2000" dirty="0">
                <a:latin typeface="Bell MT" panose="02020503060305020303" pitchFamily="18" charset="0"/>
              </a:rPr>
              <a:t>blødersygdom i familien, som ønsker fosterdiagnostik og som har været til klinisk genetisk rådgivning. Modtagelse af moderkageprøve: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5AEDB755-AC96-49FB-9E9D-02391C4E3525}"/>
              </a:ext>
            </a:extLst>
          </p:cNvPr>
          <p:cNvSpPr/>
          <p:nvPr/>
        </p:nvSpPr>
        <p:spPr>
          <a:xfrm>
            <a:off x="3977630" y="2676001"/>
            <a:ext cx="2303585" cy="844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51D14029-CC92-4196-909D-2FBD796FA6B7}"/>
              </a:ext>
            </a:extLst>
          </p:cNvPr>
          <p:cNvSpPr txBox="1"/>
          <p:nvPr/>
        </p:nvSpPr>
        <p:spPr>
          <a:xfrm>
            <a:off x="4073319" y="2631224"/>
            <a:ext cx="2112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Opslag i laboratoriedatabase</a:t>
            </a:r>
          </a:p>
          <a:p>
            <a:r>
              <a:rPr lang="da-DK" dirty="0">
                <a:latin typeface="Bell MT" panose="02020503060305020303" pitchFamily="18" charset="0"/>
              </a:rPr>
              <a:t>og journal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xmlns="" id="{45056B96-699C-43DD-987A-1D954684AFD7}"/>
              </a:ext>
            </a:extLst>
          </p:cNvPr>
          <p:cNvSpPr txBox="1"/>
          <p:nvPr/>
        </p:nvSpPr>
        <p:spPr>
          <a:xfrm>
            <a:off x="747765" y="4291895"/>
            <a:ext cx="154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latin typeface="Bell MT" panose="02020503060305020303" pitchFamily="18" charset="0"/>
            </a:endParaRPr>
          </a:p>
          <a:p>
            <a:endParaRPr lang="da-DK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xmlns="" id="{37197AF0-7CCF-4071-B68C-14B2FCEF22ED}"/>
              </a:ext>
            </a:extLst>
          </p:cNvPr>
          <p:cNvSpPr/>
          <p:nvPr/>
        </p:nvSpPr>
        <p:spPr>
          <a:xfrm>
            <a:off x="8109704" y="3873459"/>
            <a:ext cx="2593702" cy="1606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xmlns="" id="{3D98B203-CC12-491E-A354-81444C2DEB5B}"/>
              </a:ext>
            </a:extLst>
          </p:cNvPr>
          <p:cNvSpPr txBox="1"/>
          <p:nvPr/>
        </p:nvSpPr>
        <p:spPr>
          <a:xfrm>
            <a:off x="8331308" y="3938009"/>
            <a:ext cx="2445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Undersøgelse af moderkagevæv for familiens genetiske variant inkl. kromosomundersøgelse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xmlns="" id="{205A7CB2-1BD8-4207-A054-89222B49D887}"/>
              </a:ext>
            </a:extLst>
          </p:cNvPr>
          <p:cNvSpPr/>
          <p:nvPr/>
        </p:nvSpPr>
        <p:spPr>
          <a:xfrm>
            <a:off x="4221051" y="4263236"/>
            <a:ext cx="1874949" cy="5853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xmlns="" id="{BCC1578C-A032-4F9C-9173-01C768317B9F}"/>
              </a:ext>
            </a:extLst>
          </p:cNvPr>
          <p:cNvSpPr txBox="1"/>
          <p:nvPr/>
        </p:nvSpPr>
        <p:spPr>
          <a:xfrm>
            <a:off x="4221051" y="4346751"/>
            <a:ext cx="187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Bell MT" panose="02020503060305020303" pitchFamily="18" charset="0"/>
              </a:rPr>
              <a:t>kønsbestemmelse</a:t>
            </a:r>
            <a:br>
              <a:rPr lang="da-DK" dirty="0">
                <a:latin typeface="Bell MT" panose="02020503060305020303" pitchFamily="18" charset="0"/>
              </a:rPr>
            </a:br>
            <a:endParaRPr lang="da-DK" dirty="0">
              <a:latin typeface="Bell MT" panose="02020503060305020303" pitchFamily="18" charset="0"/>
            </a:endParaRPr>
          </a:p>
        </p:txBody>
      </p:sp>
      <p:sp>
        <p:nvSpPr>
          <p:cNvPr id="35" name="Pil: højre 34">
            <a:extLst>
              <a:ext uri="{FF2B5EF4-FFF2-40B4-BE49-F238E27FC236}">
                <a16:creationId xmlns:a16="http://schemas.microsoft.com/office/drawing/2014/main" xmlns="" id="{E4A743DC-73A5-4F20-A74A-9C879587F6D9}"/>
              </a:ext>
            </a:extLst>
          </p:cNvPr>
          <p:cNvSpPr/>
          <p:nvPr/>
        </p:nvSpPr>
        <p:spPr>
          <a:xfrm rot="5400000">
            <a:off x="4869651" y="3696699"/>
            <a:ext cx="519542" cy="424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6" name="Pil: højre 35">
            <a:extLst>
              <a:ext uri="{FF2B5EF4-FFF2-40B4-BE49-F238E27FC236}">
                <a16:creationId xmlns:a16="http://schemas.microsoft.com/office/drawing/2014/main" xmlns="" id="{BDFC3943-7302-4959-9784-118ADF44ADC9}"/>
              </a:ext>
            </a:extLst>
          </p:cNvPr>
          <p:cNvSpPr/>
          <p:nvPr/>
        </p:nvSpPr>
        <p:spPr>
          <a:xfrm rot="5400000">
            <a:off x="4809815" y="5146993"/>
            <a:ext cx="585347" cy="424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xmlns="" id="{4252CCF8-225C-4DB0-A77E-1161AF895D42}"/>
              </a:ext>
            </a:extLst>
          </p:cNvPr>
          <p:cNvSpPr txBox="1"/>
          <p:nvPr/>
        </p:nvSpPr>
        <p:spPr>
          <a:xfrm>
            <a:off x="6774546" y="4038668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XY</a:t>
            </a:r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CEDC3453-0A42-4D29-898B-D310677FAFC8}"/>
              </a:ext>
            </a:extLst>
          </p:cNvPr>
          <p:cNvSpPr txBox="1"/>
          <p:nvPr/>
        </p:nvSpPr>
        <p:spPr>
          <a:xfrm>
            <a:off x="4824367" y="5852156"/>
            <a:ext cx="55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XX</a:t>
            </a:r>
          </a:p>
        </p:txBody>
      </p:sp>
      <p:sp>
        <p:nvSpPr>
          <p:cNvPr id="31" name="Pil: højre 30">
            <a:extLst>
              <a:ext uri="{FF2B5EF4-FFF2-40B4-BE49-F238E27FC236}">
                <a16:creationId xmlns:a16="http://schemas.microsoft.com/office/drawing/2014/main" xmlns="" id="{E7F8F746-2103-46A5-851C-C0183E671356}"/>
              </a:ext>
            </a:extLst>
          </p:cNvPr>
          <p:cNvSpPr/>
          <p:nvPr/>
        </p:nvSpPr>
        <p:spPr>
          <a:xfrm>
            <a:off x="6810178" y="4424192"/>
            <a:ext cx="585347" cy="424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99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9" grpId="0" animBg="1"/>
      <p:bldP spid="30" grpId="0"/>
      <p:bldP spid="32" grpId="0" animBg="1"/>
      <p:bldP spid="15" grpId="0"/>
      <p:bldP spid="35" grpId="0" animBg="1"/>
      <p:bldP spid="36" grpId="0" animBg="1"/>
      <p:bldP spid="23" grpId="0"/>
      <p:bldP spid="5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5" descr="Et billede, der indeholder person, indendørs&#10;&#10;Beskrivelse, der er oprettet med meget høj sikkerhed">
            <a:extLst>
              <a:ext uri="{FF2B5EF4-FFF2-40B4-BE49-F238E27FC236}">
                <a16:creationId xmlns:a16="http://schemas.microsoft.com/office/drawing/2014/main" xmlns="" id="{3F6651D7-E6F2-49BA-9F6A-63EB61817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2"/>
          <a:stretch/>
        </p:blipFill>
        <p:spPr>
          <a:xfrm>
            <a:off x="758339" y="1690688"/>
            <a:ext cx="3385036" cy="50082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0ED0C7-F1A6-4766-BBE3-0347E588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Retningslinjer for fosterdiagnostik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D4E0F3F0-7E93-4791-BFC8-748C9035A38F}"/>
              </a:ext>
            </a:extLst>
          </p:cNvPr>
          <p:cNvSpPr txBox="1"/>
          <p:nvPr/>
        </p:nvSpPr>
        <p:spPr>
          <a:xfrm>
            <a:off x="2762250" y="1739385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>
                <a:latin typeface="Bell MT" panose="02020503060305020303" pitchFamily="18" charset="0"/>
              </a:rPr>
              <a:t>Januar 2017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688FCCCE-8E3F-4FE5-A5CF-B962D5780BDB}"/>
              </a:ext>
            </a:extLst>
          </p:cNvPr>
          <p:cNvSpPr txBox="1"/>
          <p:nvPr/>
        </p:nvSpPr>
        <p:spPr>
          <a:xfrm>
            <a:off x="5090745" y="1855721"/>
            <a:ext cx="667336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Bell MT" panose="02020503060305020303" pitchFamily="18" charset="0"/>
              </a:rPr>
              <a:t>Formål: </a:t>
            </a:r>
          </a:p>
          <a:p>
            <a:endParaRPr lang="da-DK" sz="2800" i="1" dirty="0">
              <a:latin typeface="Bell MT" panose="02020503060305020303" pitchFamily="18" charset="0"/>
            </a:endParaRPr>
          </a:p>
          <a:p>
            <a:r>
              <a:rPr lang="da-DK" sz="2800" i="1" dirty="0">
                <a:latin typeface="+mj-lt"/>
              </a:rPr>
              <a:t>Det nationale tilbud om fosterdiagnostik har siden indførelsen haft til formål gennem neutral og fyldestgørende information at give den gravide/parret mulighed for at træffe de valg, der er rigtige for hende/dem – ikke at hindre fødsel af børn med alvorlige sygdomme eller handikap. </a:t>
            </a:r>
          </a:p>
          <a:p>
            <a:endParaRPr lang="da-DK" sz="2800" dirty="0">
              <a:latin typeface="Bell MT" panose="02020503060305020303" pitchFamily="18" charset="0"/>
            </a:endParaRPr>
          </a:p>
          <a:p>
            <a:endParaRPr lang="da-DK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0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B40C7F-CDEB-452B-BEEE-3ED86B0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Agenda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61DBEEE-32EC-48F7-8E83-668881711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>
                <a:latin typeface="Bell MT" panose="02020503060305020303" pitchFamily="18" charset="0"/>
              </a:rPr>
              <a:t>Generelt om genetisk udredning og diagnostik</a:t>
            </a:r>
          </a:p>
          <a:p>
            <a:pPr marL="0" indent="0">
              <a:buNone/>
            </a:pPr>
            <a:endParaRPr lang="da-DK" dirty="0">
              <a:latin typeface="Bell MT" panose="02020503060305020303" pitchFamily="18" charset="0"/>
            </a:endParaRPr>
          </a:p>
          <a:p>
            <a:r>
              <a:rPr lang="da-DK" dirty="0" err="1">
                <a:latin typeface="Bell MT" panose="02020503060305020303" pitchFamily="18" charset="0"/>
              </a:rPr>
              <a:t>Arvegange</a:t>
            </a:r>
            <a:r>
              <a:rPr lang="da-DK" dirty="0">
                <a:latin typeface="Bell MT" panose="02020503060305020303" pitchFamily="18" charset="0"/>
              </a:rPr>
              <a:t> og genetiske varianter inden for blødersygdomme</a:t>
            </a:r>
          </a:p>
          <a:p>
            <a:pPr marL="0" indent="0">
              <a:buNone/>
            </a:pPr>
            <a:endParaRPr lang="da-DK" dirty="0">
              <a:latin typeface="Bell MT" panose="02020503060305020303" pitchFamily="18" charset="0"/>
            </a:endParaRPr>
          </a:p>
          <a:p>
            <a:r>
              <a:rPr lang="da-DK" dirty="0">
                <a:latin typeface="Bell MT" panose="02020503060305020303" pitchFamily="18" charset="0"/>
              </a:rPr>
              <a:t>Genetisk udredning af børn med svær hæmofili </a:t>
            </a:r>
          </a:p>
          <a:p>
            <a:pPr marL="0" indent="0">
              <a:buNone/>
            </a:pPr>
            <a:endParaRPr lang="da-DK" dirty="0">
              <a:latin typeface="Bell MT" panose="02020503060305020303" pitchFamily="18" charset="0"/>
            </a:endParaRPr>
          </a:p>
          <a:p>
            <a:r>
              <a:rPr lang="da-DK" dirty="0">
                <a:latin typeface="Bell MT" panose="02020503060305020303" pitchFamily="18" charset="0"/>
              </a:rPr>
              <a:t>Genetisk diagnostik før og under en graviditet, hvor kvinden er bærer af hæmofili</a:t>
            </a:r>
            <a:br>
              <a:rPr lang="da-DK" dirty="0">
                <a:latin typeface="Bell MT" panose="02020503060305020303" pitchFamily="18" charset="0"/>
              </a:rPr>
            </a:br>
            <a:r>
              <a:rPr lang="da-DK" dirty="0">
                <a:latin typeface="Bell MT" panose="02020503060305020303" pitchFamily="18" charset="0"/>
              </a:rPr>
              <a:t>	- ”</a:t>
            </a:r>
            <a:r>
              <a:rPr lang="da-DK" dirty="0" err="1">
                <a:latin typeface="Bell MT" panose="02020503060305020303" pitchFamily="18" charset="0"/>
              </a:rPr>
              <a:t>ægsortering</a:t>
            </a:r>
            <a:r>
              <a:rPr lang="da-DK" dirty="0">
                <a:latin typeface="Bell MT" panose="02020503060305020303" pitchFamily="18" charset="0"/>
              </a:rPr>
              <a:t>”/</a:t>
            </a:r>
            <a:r>
              <a:rPr lang="da-DK" dirty="0" err="1">
                <a:latin typeface="Bell MT" panose="02020503060305020303" pitchFamily="18" charset="0"/>
              </a:rPr>
              <a:t>preimplantationsgenetisk</a:t>
            </a:r>
            <a:r>
              <a:rPr lang="da-DK" dirty="0">
                <a:latin typeface="Bell MT" panose="02020503060305020303" pitchFamily="18" charset="0"/>
              </a:rPr>
              <a:t> diagnostik (PGD)</a:t>
            </a:r>
          </a:p>
          <a:p>
            <a:pPr marL="0" indent="0">
              <a:buNone/>
            </a:pPr>
            <a:r>
              <a:rPr lang="da-DK" dirty="0">
                <a:latin typeface="Bell MT" panose="02020503060305020303" pitchFamily="18" charset="0"/>
              </a:rPr>
              <a:t>	- fosterdiagnostik (skanning, blodprøve, moderkageprøve)</a:t>
            </a:r>
          </a:p>
          <a:p>
            <a:pPr marL="0" indent="0">
              <a:buNone/>
            </a:pPr>
            <a:endParaRPr lang="da-DK" dirty="0">
              <a:latin typeface="Bell MT" panose="02020503060305020303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27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5" descr="Et billede, der indeholder person, indendørs&#10;&#10;Beskrivelse, der er oprettet med meget høj sikkerhed">
            <a:extLst>
              <a:ext uri="{FF2B5EF4-FFF2-40B4-BE49-F238E27FC236}">
                <a16:creationId xmlns:a16="http://schemas.microsoft.com/office/drawing/2014/main" xmlns="" id="{3F6651D7-E6F2-49BA-9F6A-63EB61817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2"/>
          <a:stretch/>
        </p:blipFill>
        <p:spPr>
          <a:xfrm>
            <a:off x="758339" y="1690688"/>
            <a:ext cx="3385036" cy="50082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0ED0C7-F1A6-4766-BBE3-0347E588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Retningslinjer for fosterdiagnostik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D4E0F3F0-7E93-4791-BFC8-748C9035A38F}"/>
              </a:ext>
            </a:extLst>
          </p:cNvPr>
          <p:cNvSpPr txBox="1"/>
          <p:nvPr/>
        </p:nvSpPr>
        <p:spPr>
          <a:xfrm>
            <a:off x="2762250" y="1739385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>
                <a:latin typeface="Bell MT" panose="02020503060305020303" pitchFamily="18" charset="0"/>
              </a:rPr>
              <a:t>Januar 2017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688FCCCE-8E3F-4FE5-A5CF-B962D5780BDB}"/>
              </a:ext>
            </a:extLst>
          </p:cNvPr>
          <p:cNvSpPr txBox="1"/>
          <p:nvPr/>
        </p:nvSpPr>
        <p:spPr>
          <a:xfrm>
            <a:off x="4838700" y="1348018"/>
            <a:ext cx="6673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latin typeface="Bell MT" panose="02020503060305020303" pitchFamily="18" charset="0"/>
            </a:endParaRPr>
          </a:p>
          <a:p>
            <a:endParaRPr lang="da-DK" dirty="0">
              <a:latin typeface="Bell MT" panose="02020503060305020303" pitchFamily="18" charset="0"/>
            </a:endParaRPr>
          </a:p>
          <a:p>
            <a:r>
              <a:rPr lang="da-DK" dirty="0">
                <a:latin typeface="Bell MT" panose="02020503060305020303" pitchFamily="18" charset="0"/>
              </a:rPr>
              <a:t>Indikationer for moderkageprøve og fostervandsprøve:</a:t>
            </a:r>
          </a:p>
          <a:p>
            <a:endParaRPr lang="da-DK" dirty="0">
              <a:latin typeface="Bell MT" panose="02020503060305020303" pitchFamily="18" charset="0"/>
            </a:endParaRPr>
          </a:p>
          <a:p>
            <a:r>
              <a:rPr lang="da-DK" i="1" dirty="0">
                <a:latin typeface="+mj-lt"/>
              </a:rPr>
              <a:t>5.3.2 Invasiv diagnostik på grundlag af risikovurderingen </a:t>
            </a:r>
          </a:p>
          <a:p>
            <a:r>
              <a:rPr lang="da-DK" i="1" dirty="0">
                <a:latin typeface="+mj-lt"/>
              </a:rPr>
              <a:t>5.3.3 Invasiv diagnostik på grundlag af klinisk genetisk rådgivning og undersøgelse</a:t>
            </a:r>
          </a:p>
          <a:p>
            <a:r>
              <a:rPr lang="da-DK" i="1" dirty="0">
                <a:latin typeface="+mj-lt"/>
              </a:rPr>
              <a:t>5.3.4 Invasiv diagnostik af andre grunde</a:t>
            </a:r>
          </a:p>
        </p:txBody>
      </p:sp>
      <p:pic>
        <p:nvPicPr>
          <p:cNvPr id="6" name="Picture 2" descr="http://www.cyh.com/healthtopics/library/con_Chorionic-villus-sampling.gif">
            <a:extLst>
              <a:ext uri="{FF2B5EF4-FFF2-40B4-BE49-F238E27FC236}">
                <a16:creationId xmlns:a16="http://schemas.microsoft.com/office/drawing/2014/main" xmlns="" id="{BC0A4153-7D04-4E30-BC06-C3E7E75B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727" y="4194823"/>
            <a:ext cx="1766678" cy="1963956"/>
          </a:xfrm>
          <a:prstGeom prst="rect">
            <a:avLst/>
          </a:prstGeom>
          <a:noFill/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xmlns="" id="{E592AFBF-5C1F-4DC6-900C-3EC11BBB061E}"/>
              </a:ext>
            </a:extLst>
          </p:cNvPr>
          <p:cNvSpPr txBox="1"/>
          <p:nvPr/>
        </p:nvSpPr>
        <p:spPr>
          <a:xfrm>
            <a:off x="5090746" y="6163408"/>
            <a:ext cx="295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Moderkageprøve (fra uge 10 og frem til fødslen)</a:t>
            </a:r>
            <a:endParaRPr lang="da-DK" dirty="0"/>
          </a:p>
        </p:txBody>
      </p:sp>
      <p:pic>
        <p:nvPicPr>
          <p:cNvPr id="8" name="Picture 10" descr="amniocentesis">
            <a:extLst>
              <a:ext uri="{FF2B5EF4-FFF2-40B4-BE49-F238E27FC236}">
                <a16:creationId xmlns:a16="http://schemas.microsoft.com/office/drawing/2014/main" xmlns="" id="{AF1FC058-6C13-45EF-8B89-8264E588E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4266" y="3933341"/>
            <a:ext cx="3029395" cy="2288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xmlns="" id="{DA2F8752-6401-46F6-A45D-23EED1AD0B03}"/>
              </a:ext>
            </a:extLst>
          </p:cNvPr>
          <p:cNvSpPr txBox="1"/>
          <p:nvPr/>
        </p:nvSpPr>
        <p:spPr>
          <a:xfrm>
            <a:off x="8554757" y="6123801"/>
            <a:ext cx="30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Fostervandsprøve (fra uge16-17 og frem til fødslen)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47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5" descr="Et billede, der indeholder person, indendørs&#10;&#10;Beskrivelse, der er oprettet med meget høj sikkerhed">
            <a:extLst>
              <a:ext uri="{FF2B5EF4-FFF2-40B4-BE49-F238E27FC236}">
                <a16:creationId xmlns:a16="http://schemas.microsoft.com/office/drawing/2014/main" xmlns="" id="{3F6651D7-E6F2-49BA-9F6A-63EB61817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2"/>
          <a:stretch/>
        </p:blipFill>
        <p:spPr>
          <a:xfrm>
            <a:off x="758339" y="1690688"/>
            <a:ext cx="3385036" cy="50082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0ED0C7-F1A6-4766-BBE3-0347E588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Retningslinjer for fosterdiagnostik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D4E0F3F0-7E93-4791-BFC8-748C9035A38F}"/>
              </a:ext>
            </a:extLst>
          </p:cNvPr>
          <p:cNvSpPr txBox="1"/>
          <p:nvPr/>
        </p:nvSpPr>
        <p:spPr>
          <a:xfrm>
            <a:off x="2762250" y="1739385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>
                <a:latin typeface="Bell MT" panose="02020503060305020303" pitchFamily="18" charset="0"/>
              </a:rPr>
              <a:t>Januar 2017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688FCCCE-8E3F-4FE5-A5CF-B962D5780BDB}"/>
              </a:ext>
            </a:extLst>
          </p:cNvPr>
          <p:cNvSpPr txBox="1"/>
          <p:nvPr/>
        </p:nvSpPr>
        <p:spPr>
          <a:xfrm>
            <a:off x="4958861" y="2209664"/>
            <a:ext cx="6673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+mj-lt"/>
              </a:rPr>
              <a:t>Muligheder med fosterdiagnostik:</a:t>
            </a:r>
            <a:br>
              <a:rPr lang="da-DK" dirty="0">
                <a:latin typeface="+mj-lt"/>
              </a:rPr>
            </a:br>
            <a:r>
              <a:rPr lang="da-DK" dirty="0">
                <a:latin typeface="+mj-lt"/>
              </a:rPr>
              <a:t>Hvis den gravide/parret ønsker at fortsætte graviditeten uanset, er det mest hensigtsmæssige, grundet lille abortrisiko ved moderkage- og fostervandsprøve, at ”nøjes” med kønsskanning og dermed at få viden og være forberedt ved dreng med 50 % risiko for hæmofili:</a:t>
            </a:r>
          </a:p>
          <a:p>
            <a:r>
              <a:rPr lang="da-DK" dirty="0">
                <a:latin typeface="+mj-lt"/>
              </a:rPr>
              <a:t>-gravide/parret og familien kan være forberedte</a:t>
            </a:r>
            <a:br>
              <a:rPr lang="da-DK" dirty="0">
                <a:latin typeface="+mj-lt"/>
              </a:rPr>
            </a:br>
            <a:r>
              <a:rPr lang="da-DK" dirty="0">
                <a:latin typeface="+mj-lt"/>
              </a:rPr>
              <a:t>-de sundhedsprofessionelle kan være forberedte</a:t>
            </a:r>
          </a:p>
          <a:p>
            <a:endParaRPr lang="da-DK" dirty="0">
              <a:latin typeface="+mj-lt"/>
            </a:endParaRPr>
          </a:p>
          <a:p>
            <a:r>
              <a:rPr lang="da-DK" i="1" dirty="0">
                <a:latin typeface="+mj-lt"/>
              </a:rPr>
              <a:t>9.3 Hvis abort kommer på tale </a:t>
            </a:r>
            <a:r>
              <a:rPr lang="da-DK" dirty="0">
                <a:latin typeface="+mj-lt"/>
              </a:rPr>
              <a:t/>
            </a:r>
            <a:br>
              <a:rPr lang="da-DK" dirty="0">
                <a:latin typeface="+mj-lt"/>
              </a:rPr>
            </a:br>
            <a:r>
              <a:rPr lang="da-DK" i="1" dirty="0">
                <a:latin typeface="+mj-lt"/>
              </a:rPr>
              <a:t>Fosterets tilstand kan være så alvorlig, at den gravide/forældrene ønsker at få svangerskabet afbrudt. Hvis denne beslutning træffes inden for de første </a:t>
            </a:r>
            <a:r>
              <a:rPr lang="da-DK" b="1" i="1" dirty="0">
                <a:latin typeface="+mj-lt"/>
              </a:rPr>
              <a:t>12 graviditetsuger</a:t>
            </a:r>
            <a:r>
              <a:rPr lang="da-DK" i="1" dirty="0">
                <a:latin typeface="+mj-lt"/>
              </a:rPr>
              <a:t>, er der stadig adgang til </a:t>
            </a:r>
            <a:r>
              <a:rPr lang="da-DK" b="1" i="1" dirty="0">
                <a:latin typeface="+mj-lt"/>
              </a:rPr>
              <a:t>fri abort</a:t>
            </a:r>
            <a:r>
              <a:rPr lang="da-DK" i="1" dirty="0">
                <a:latin typeface="+mj-lt"/>
              </a:rPr>
              <a:t>. Hvis det drejer sig om en alvorlig tilstand, der først opdages </a:t>
            </a:r>
            <a:r>
              <a:rPr lang="da-DK" b="1" i="1" dirty="0">
                <a:latin typeface="+mj-lt"/>
              </a:rPr>
              <a:t>efter 12 uger</a:t>
            </a:r>
            <a:r>
              <a:rPr lang="da-DK" i="1" dirty="0">
                <a:latin typeface="+mj-lt"/>
              </a:rPr>
              <a:t>, skal der anmodes om tilladelse fra det regionale </a:t>
            </a:r>
            <a:r>
              <a:rPr lang="da-DK" b="1" i="1" dirty="0">
                <a:latin typeface="+mj-lt"/>
              </a:rPr>
              <a:t>abortsamråd</a:t>
            </a:r>
            <a:r>
              <a:rPr lang="da-DK" i="1" dirty="0">
                <a:latin typeface="+mj-lt"/>
              </a:rPr>
              <a:t>, jf. afsnit 5.5. Jo senere i graviditeten, jo alvorligere må tilstanden være for at få tilladelse til afbrydelse af svangerskabet. </a:t>
            </a:r>
          </a:p>
        </p:txBody>
      </p:sp>
    </p:spTree>
    <p:extLst>
      <p:ext uri="{BB962C8B-B14F-4D97-AF65-F5344CB8AC3E}">
        <p14:creationId xmlns:p14="http://schemas.microsoft.com/office/powerpoint/2010/main" val="1877927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FD20C2-53B3-49C2-A136-1F68F8EA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Bell MT" panose="02020503060305020303" pitchFamily="18" charset="0"/>
              </a:rPr>
              <a:t>Non-Invasiv Prænatal Test, NIPT: undersøgelse af DNA fra moderkagen via en blodprøve fra den gravide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xmlns="" id="{83635FD1-7E9D-4BF0-A778-B0C9B3FD8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413" y="1384623"/>
            <a:ext cx="7297837" cy="547337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3EC55696-3F49-4656-9E3F-6EA116403FCA}"/>
              </a:ext>
            </a:extLst>
          </p:cNvPr>
          <p:cNvSpPr txBox="1"/>
          <p:nvPr/>
        </p:nvSpPr>
        <p:spPr>
          <a:xfrm>
            <a:off x="552450" y="2419350"/>
            <a:ext cx="367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latin typeface="Bell MT" panose="02020503060305020303" pitchFamily="18" charset="0"/>
              </a:rPr>
              <a:t>Viden om dreng/pige allerede fra uge 10-12 : </a:t>
            </a:r>
            <a:br>
              <a:rPr lang="da-DK" i="1" dirty="0">
                <a:latin typeface="Bell MT" panose="02020503060305020303" pitchFamily="18" charset="0"/>
              </a:rPr>
            </a:br>
            <a:r>
              <a:rPr lang="da-DK" i="1" dirty="0">
                <a:latin typeface="Bell MT" panose="02020503060305020303" pitchFamily="18" charset="0"/>
              </a:rPr>
              <a:t>- muligt eller ?</a:t>
            </a:r>
          </a:p>
        </p:txBody>
      </p:sp>
    </p:spTree>
    <p:extLst>
      <p:ext uri="{BB962C8B-B14F-4D97-AF65-F5344CB8AC3E}">
        <p14:creationId xmlns:p14="http://schemas.microsoft.com/office/powerpoint/2010/main" val="783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FD20C2-53B3-49C2-A136-1F68F8EA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Bell MT" panose="02020503060305020303" pitchFamily="18" charset="0"/>
              </a:rPr>
              <a:t>Non-Invasiv Prænatal Test, NIPT: undersøgelse af DNA fra moderkagen via en blodprøve fra den gravide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7FFC0DF1-8BC4-407A-9A8E-35A85727E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2" y="2221278"/>
            <a:ext cx="10515600" cy="4351338"/>
          </a:xfrm>
        </p:spPr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Indikationer: Høj risiko for Down syndrom ved den nationale screening. Undersøgelse af et ekstra kromosom 21 (Down syndrom), et ekstra kromosom 18 (Edwards syndrom) eller kromosom 13 (</a:t>
            </a:r>
            <a:r>
              <a:rPr lang="da-DK" dirty="0" err="1">
                <a:latin typeface="Bell MT" panose="02020503060305020303" pitchFamily="18" charset="0"/>
              </a:rPr>
              <a:t>Patau</a:t>
            </a:r>
            <a:r>
              <a:rPr lang="da-DK" dirty="0">
                <a:latin typeface="Bell MT" panose="02020503060305020303" pitchFamily="18" charset="0"/>
              </a:rPr>
              <a:t> syndrom)</a:t>
            </a:r>
          </a:p>
          <a:p>
            <a:pPr marL="0" indent="0">
              <a:buNone/>
            </a:pPr>
            <a:endParaRPr lang="da-DK" dirty="0">
              <a:latin typeface="Bell MT" panose="02020503060305020303" pitchFamily="18" charset="0"/>
            </a:endParaRPr>
          </a:p>
          <a:p>
            <a:r>
              <a:rPr lang="da-DK" dirty="0">
                <a:latin typeface="Bell MT" panose="02020503060305020303" pitchFamily="18" charset="0"/>
              </a:rPr>
              <a:t>Usikkerhed omkring måling af antallet af X-kromosomer</a:t>
            </a:r>
          </a:p>
          <a:p>
            <a:pPr marL="0" indent="0">
              <a:buNone/>
            </a:pPr>
            <a:endParaRPr lang="da-DK" dirty="0">
              <a:latin typeface="Bell MT" panose="02020503060305020303" pitchFamily="18" charset="0"/>
            </a:endParaRPr>
          </a:p>
          <a:p>
            <a:r>
              <a:rPr lang="da-DK" dirty="0">
                <a:latin typeface="Bell MT" panose="02020503060305020303" pitchFamily="18" charset="0"/>
              </a:rPr>
              <a:t>Køn i uge 10 problematisk?</a:t>
            </a:r>
          </a:p>
        </p:txBody>
      </p:sp>
    </p:spTree>
    <p:extLst>
      <p:ext uri="{BB962C8B-B14F-4D97-AF65-F5344CB8AC3E}">
        <p14:creationId xmlns:p14="http://schemas.microsoft.com/office/powerpoint/2010/main" val="30142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B7CA38-E69E-4D31-B195-AB93075B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Reproduktive valg ved genetisk sygdom i familien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DC9AA903-D836-403E-B1B8-8071C4EA7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Ingen børn</a:t>
            </a:r>
          </a:p>
          <a:p>
            <a:r>
              <a:rPr lang="da-DK" dirty="0">
                <a:latin typeface="Bell MT" panose="02020503060305020303" pitchFamily="18" charset="0"/>
              </a:rPr>
              <a:t>Chancen</a:t>
            </a:r>
          </a:p>
          <a:p>
            <a:r>
              <a:rPr lang="da-DK" dirty="0">
                <a:latin typeface="Bell MT" panose="02020503060305020303" pitchFamily="18" charset="0"/>
              </a:rPr>
              <a:t>Æg- eller sædcelledonation</a:t>
            </a:r>
          </a:p>
          <a:p>
            <a:r>
              <a:rPr lang="da-DK" dirty="0">
                <a:latin typeface="Bell MT" panose="02020503060305020303" pitchFamily="18" charset="0"/>
              </a:rPr>
              <a:t>Adoption</a:t>
            </a:r>
          </a:p>
          <a:p>
            <a:r>
              <a:rPr lang="da-DK" dirty="0">
                <a:latin typeface="Bell MT" panose="02020503060305020303" pitchFamily="18" charset="0"/>
              </a:rPr>
              <a:t>PGD</a:t>
            </a:r>
          </a:p>
          <a:p>
            <a:r>
              <a:rPr lang="da-DK" dirty="0">
                <a:latin typeface="Bell MT" panose="02020503060305020303" pitchFamily="18" charset="0"/>
              </a:rPr>
              <a:t>Fosterdiagnostik +/- ønske om at fortsætte graviditeten ved evt. genafvigelse hos foster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8582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12579E7-014B-45AD-92AA-7103F015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Bell MT" panose="02020503060305020303" pitchFamily="18" charset="0"/>
              </a:rPr>
              <a:t>Fordele og ulemper ved PGD og fosterdiagnostik (PND – prænatal diagnostik=fosterdiagnostik)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xmlns="" id="{410686D7-CDBE-49C0-A098-6AD32F96F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526035"/>
              </p:ext>
            </p:extLst>
          </p:nvPr>
        </p:nvGraphicFramePr>
        <p:xfrm>
          <a:off x="915865" y="1690688"/>
          <a:ext cx="10285534" cy="5342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5726">
                  <a:extLst>
                    <a:ext uri="{9D8B030D-6E8A-4147-A177-3AD203B41FA5}">
                      <a16:colId xmlns:a16="http://schemas.microsoft.com/office/drawing/2014/main" xmlns="" val="2149516871"/>
                    </a:ext>
                  </a:extLst>
                </a:gridCol>
                <a:gridCol w="2609936">
                  <a:extLst>
                    <a:ext uri="{9D8B030D-6E8A-4147-A177-3AD203B41FA5}">
                      <a16:colId xmlns:a16="http://schemas.microsoft.com/office/drawing/2014/main" xmlns="" val="2209037304"/>
                    </a:ext>
                  </a:extLst>
                </a:gridCol>
                <a:gridCol w="2609936">
                  <a:extLst>
                    <a:ext uri="{9D8B030D-6E8A-4147-A177-3AD203B41FA5}">
                      <a16:colId xmlns:a16="http://schemas.microsoft.com/office/drawing/2014/main" xmlns="" val="831541114"/>
                    </a:ext>
                  </a:extLst>
                </a:gridCol>
                <a:gridCol w="2609936">
                  <a:extLst>
                    <a:ext uri="{9D8B030D-6E8A-4147-A177-3AD203B41FA5}">
                      <a16:colId xmlns:a16="http://schemas.microsoft.com/office/drawing/2014/main" xmlns="" val="1088092227"/>
                    </a:ext>
                  </a:extLst>
                </a:gridCol>
              </a:tblGrid>
              <a:tr h="61191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PGD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PGD og efterfølgende moderkageprøve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Fosterdiagnostik (PND) ved moderkageprøve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1919846"/>
                  </a:ext>
                </a:extLst>
              </a:tr>
              <a:tr h="354524">
                <a:tc>
                  <a:txBody>
                    <a:bodyPr/>
                    <a:lstStyle/>
                    <a:p>
                      <a:r>
                        <a:rPr lang="da-DK" b="1" dirty="0">
                          <a:latin typeface="Bell MT" panose="02020503060305020303" pitchFamily="18" charset="0"/>
                        </a:rPr>
                        <a:t>Fertilitetsbehandling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4063810"/>
                  </a:ext>
                </a:extLst>
              </a:tr>
              <a:tr h="874169">
                <a:tc>
                  <a:txBody>
                    <a:bodyPr/>
                    <a:lstStyle/>
                    <a:p>
                      <a:r>
                        <a:rPr lang="da-DK" b="1" dirty="0">
                          <a:latin typeface="Bell MT" panose="02020503060305020303" pitchFamily="18" charset="0"/>
                        </a:rPr>
                        <a:t>Graviditetschancer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14-30 % per behandling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>
                          <a:latin typeface="Bell MT" panose="02020503060305020303" pitchFamily="18" charset="0"/>
                        </a:rPr>
                        <a:t>14-30 % per behandling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Hvis normal fertilitet, som for andre par ~25 % i hver cyklus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0146656"/>
                  </a:ext>
                </a:extLst>
              </a:tr>
              <a:tr h="611919">
                <a:tc>
                  <a:txBody>
                    <a:bodyPr/>
                    <a:lstStyle/>
                    <a:p>
                      <a:r>
                        <a:rPr lang="da-DK" b="1" dirty="0">
                          <a:latin typeface="Bell MT" panose="02020503060305020303" pitchFamily="18" charset="0"/>
                        </a:rPr>
                        <a:t>Følsomhed af genetisk diagnostik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99 %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0305264"/>
                  </a:ext>
                </a:extLst>
              </a:tr>
              <a:tr h="611919">
                <a:tc>
                  <a:txBody>
                    <a:bodyPr/>
                    <a:lstStyle/>
                    <a:p>
                      <a:r>
                        <a:rPr lang="da-DK" b="1" dirty="0">
                          <a:latin typeface="Bell MT" panose="02020503060305020303" pitchFamily="18" charset="0"/>
                        </a:rPr>
                        <a:t>Stillingtagen til evt. abort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 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25 % (hæmofili)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6723266"/>
                  </a:ext>
                </a:extLst>
              </a:tr>
              <a:tr h="611919">
                <a:tc>
                  <a:txBody>
                    <a:bodyPr/>
                    <a:lstStyle/>
                    <a:p>
                      <a:r>
                        <a:rPr lang="da-DK" b="1" dirty="0">
                          <a:latin typeface="Bell MT" panose="02020503060305020303" pitchFamily="18" charset="0"/>
                        </a:rPr>
                        <a:t>Abortrisiko ved indgreb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~ 0,2 %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~0,2 %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8560595"/>
                  </a:ext>
                </a:extLst>
              </a:tr>
              <a:tr h="1136420">
                <a:tc>
                  <a:txBody>
                    <a:bodyPr/>
                    <a:lstStyle/>
                    <a:p>
                      <a:r>
                        <a:rPr lang="da-DK" b="1" dirty="0">
                          <a:latin typeface="Bell MT" panose="02020503060305020303" pitchFamily="18" charset="0"/>
                        </a:rPr>
                        <a:t>Komplikationer i </a:t>
                      </a:r>
                      <a:r>
                        <a:rPr lang="da-DK" b="1" dirty="0" err="1">
                          <a:latin typeface="Bell MT" panose="02020503060305020303" pitchFamily="18" charset="0"/>
                        </a:rPr>
                        <a:t>nyfødtsperioden</a:t>
                      </a:r>
                      <a:endParaRPr lang="da-DK" b="1" dirty="0">
                        <a:latin typeface="Bell MT" panose="020205030603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Samme risiko som andre børn undfanget ved hjælp af fertilitetsbehandling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>
                          <a:latin typeface="Bell MT" panose="02020503060305020303" pitchFamily="18" charset="0"/>
                        </a:rPr>
                        <a:t>Samme risiko som andre børn undfanget ved hjælp af fertilitetsbehandling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ell MT" panose="02020503060305020303" pitchFamily="18" charset="0"/>
                        </a:rPr>
                        <a:t>Samme risiko som andre børn undfanget naturligt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425931"/>
                  </a:ext>
                </a:extLst>
              </a:tr>
              <a:tr h="354524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3412634"/>
                  </a:ext>
                </a:extLst>
              </a:tr>
            </a:tbl>
          </a:graphicData>
        </a:graphic>
      </p:graphicFrame>
      <p:pic>
        <p:nvPicPr>
          <p:cNvPr id="5" name="Billede 4" descr="Et billede, der indeholder tekst&#10;&#10;Beskrivelse, der er oprettet med meget høj sikkerhed">
            <a:extLst>
              <a:ext uri="{FF2B5EF4-FFF2-40B4-BE49-F238E27FC236}">
                <a16:creationId xmlns:a16="http://schemas.microsoft.com/office/drawing/2014/main" xmlns="" id="{3F677490-24DB-4E16-9CE9-5338C27BA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95" y="3701562"/>
            <a:ext cx="1761608" cy="16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AD8314-8B5D-4CAD-866B-A6C5A9C0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62CD350B-20C0-463D-B7A7-73C0CD998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549" y="272912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8000" dirty="0">
                <a:latin typeface="Bell MT" panose="02020503060305020303" pitchFamily="18" charset="0"/>
              </a:rPr>
              <a:t>Spørgsmål ?</a:t>
            </a:r>
          </a:p>
        </p:txBody>
      </p:sp>
    </p:spTree>
    <p:extLst>
      <p:ext uri="{BB962C8B-B14F-4D97-AF65-F5344CB8AC3E}">
        <p14:creationId xmlns:p14="http://schemas.microsoft.com/office/powerpoint/2010/main" val="115830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C42DFF4-52D2-49DC-8FC0-41F5ADA8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Klinisk Genetisk Afdeling, </a:t>
            </a:r>
            <a:br>
              <a:rPr lang="da-DK" dirty="0">
                <a:latin typeface="Bell MT" panose="02020503060305020303" pitchFamily="18" charset="0"/>
              </a:rPr>
            </a:br>
            <a:r>
              <a:rPr lang="da-DK" dirty="0">
                <a:latin typeface="Bell MT" panose="02020503060305020303" pitchFamily="18" charset="0"/>
              </a:rPr>
              <a:t>Aarhus Universitetshospital, </a:t>
            </a:r>
            <a:r>
              <a:rPr lang="da-DK" dirty="0" err="1">
                <a:latin typeface="Bell MT" panose="02020503060305020303" pitchFamily="18" charset="0"/>
              </a:rPr>
              <a:t>skejby</a:t>
            </a:r>
            <a:endParaRPr lang="da-DK" dirty="0">
              <a:latin typeface="Bell MT" panose="02020503060305020303" pitchFamily="18" charset="0"/>
            </a:endParaRP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xmlns="" id="{1F86D53B-DA4E-4327-A1C2-A836BC8CD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53" y="1886713"/>
            <a:ext cx="3427197" cy="4063516"/>
          </a:xfr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xmlns="" id="{B6027CDD-C27D-429E-B378-78DCA7F92C5C}"/>
              </a:ext>
            </a:extLst>
          </p:cNvPr>
          <p:cNvCxnSpPr/>
          <p:nvPr/>
        </p:nvCxnSpPr>
        <p:spPr>
          <a:xfrm>
            <a:off x="8264586" y="3918471"/>
            <a:ext cx="561975" cy="104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xmlns="" id="{EF5AE8B2-3DF8-49F6-8838-F935C3A6744F}"/>
              </a:ext>
            </a:extLst>
          </p:cNvPr>
          <p:cNvCxnSpPr/>
          <p:nvPr/>
        </p:nvCxnSpPr>
        <p:spPr>
          <a:xfrm>
            <a:off x="8079948" y="2949025"/>
            <a:ext cx="561975" cy="104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xmlns="" id="{B2F4DC19-5CC3-4331-BE51-F3F79B8895F5}"/>
              </a:ext>
            </a:extLst>
          </p:cNvPr>
          <p:cNvCxnSpPr/>
          <p:nvPr/>
        </p:nvCxnSpPr>
        <p:spPr>
          <a:xfrm>
            <a:off x="8360935" y="4835773"/>
            <a:ext cx="561975" cy="104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xmlns="" id="{ABA7AB38-BDC0-4C05-90AA-46D666D127E8}"/>
              </a:ext>
            </a:extLst>
          </p:cNvPr>
          <p:cNvCxnSpPr/>
          <p:nvPr/>
        </p:nvCxnSpPr>
        <p:spPr>
          <a:xfrm>
            <a:off x="9624463" y="4546326"/>
            <a:ext cx="561975" cy="104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xmlns="" id="{FFB4E36B-BA92-41C4-8F86-8D4BA52472FA}"/>
              </a:ext>
            </a:extLst>
          </p:cNvPr>
          <p:cNvCxnSpPr/>
          <p:nvPr/>
        </p:nvCxnSpPr>
        <p:spPr>
          <a:xfrm>
            <a:off x="7899233" y="4529448"/>
            <a:ext cx="561975" cy="104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Billede 11" descr="Et billede, der indeholder bord, indendørs, person, mad&#10;&#10;Beskrivelse, der er oprettet med meget høj sikkerhed">
            <a:extLst>
              <a:ext uri="{FF2B5EF4-FFF2-40B4-BE49-F238E27FC236}">
                <a16:creationId xmlns:a16="http://schemas.microsoft.com/office/drawing/2014/main" xmlns="" id="{2FEA13CD-57EA-42BC-B180-262F5EBE3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8" y="4651101"/>
            <a:ext cx="4164010" cy="2082005"/>
          </a:xfrm>
          <a:prstGeom prst="rect">
            <a:avLst/>
          </a:prstGeom>
        </p:spPr>
      </p:pic>
      <p:pic>
        <p:nvPicPr>
          <p:cNvPr id="17" name="Billede 16" descr="Et billede, der indeholder linjetegning, clipart&#10;&#10;Beskrivelse, der er oprettet med høj sikkerhed">
            <a:extLst>
              <a:ext uri="{FF2B5EF4-FFF2-40B4-BE49-F238E27FC236}">
                <a16:creationId xmlns:a16="http://schemas.microsoft.com/office/drawing/2014/main" xmlns="" id="{FD93E715-726E-4942-B0C6-3CA49C8E9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94" y="1716707"/>
            <a:ext cx="2157451" cy="3171453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xmlns="" id="{D19B3043-2EBD-451F-BB74-97C27F9D81EC}"/>
              </a:ext>
            </a:extLst>
          </p:cNvPr>
          <p:cNvSpPr txBox="1"/>
          <p:nvPr/>
        </p:nvSpPr>
        <p:spPr>
          <a:xfrm>
            <a:off x="756576" y="2652897"/>
            <a:ext cx="350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Bell MT" panose="02020503060305020303" pitchFamily="18" charset="0"/>
              </a:rPr>
              <a:t>Rådgivning </a:t>
            </a:r>
            <a:r>
              <a:rPr lang="da-DK" sz="2800" dirty="0">
                <a:latin typeface="Bell MT" panose="02020503060305020303" pitchFamily="18" charset="0"/>
                <a:sym typeface="Wingdings" panose="05000000000000000000" pitchFamily="2" charset="2"/>
              </a:rPr>
              <a:t></a:t>
            </a:r>
            <a:endParaRPr lang="da-DK" sz="2800" dirty="0">
              <a:latin typeface="Bell MT" panose="02020503060305020303" pitchFamily="18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xmlns="" id="{9BFA8D47-BA88-4CD4-A843-5F85FE2258CD}"/>
              </a:ext>
            </a:extLst>
          </p:cNvPr>
          <p:cNvSpPr txBox="1"/>
          <p:nvPr/>
        </p:nvSpPr>
        <p:spPr>
          <a:xfrm>
            <a:off x="5249008" y="5671038"/>
            <a:ext cx="247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Bell MT" panose="02020503060305020303" pitchFamily="18" charset="0"/>
                <a:sym typeface="Wingdings" panose="05000000000000000000" pitchFamily="2" charset="2"/>
              </a:rPr>
              <a:t> </a:t>
            </a:r>
            <a:r>
              <a:rPr lang="da-DK" sz="2400" dirty="0">
                <a:latin typeface="Bell MT" panose="02020503060305020303" pitchFamily="18" charset="0"/>
              </a:rPr>
              <a:t>Laboratorium </a:t>
            </a:r>
          </a:p>
        </p:txBody>
      </p:sp>
    </p:spTree>
    <p:extLst>
      <p:ext uri="{BB962C8B-B14F-4D97-AF65-F5344CB8AC3E}">
        <p14:creationId xmlns:p14="http://schemas.microsoft.com/office/powerpoint/2010/main" val="100343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3AF895-D324-442C-A9D2-75E727E4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Den rådsøgende/patienten OG familien</a:t>
            </a:r>
          </a:p>
        </p:txBody>
      </p:sp>
      <p:pic>
        <p:nvPicPr>
          <p:cNvPr id="5" name="Pladsholder til indhold 4" descr="Et billede, der indeholder objekt&#10;&#10;Beskrivelse, der er oprettet med høj sikkerhed">
            <a:extLst>
              <a:ext uri="{FF2B5EF4-FFF2-40B4-BE49-F238E27FC236}">
                <a16:creationId xmlns:a16="http://schemas.microsoft.com/office/drawing/2014/main" xmlns="" id="{6A9B9D76-CACA-4EAF-8352-7F5F1870C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3082282"/>
            <a:ext cx="3567113" cy="3623959"/>
          </a:xfrm>
        </p:spPr>
      </p:pic>
      <p:pic>
        <p:nvPicPr>
          <p:cNvPr id="7" name="Billede 6" descr="Et billede, der indeholder clipart&#10;&#10;Beskrivelse, der er oprettet med meget høj sikkerhed">
            <a:extLst>
              <a:ext uri="{FF2B5EF4-FFF2-40B4-BE49-F238E27FC236}">
                <a16:creationId xmlns:a16="http://schemas.microsoft.com/office/drawing/2014/main" xmlns="" id="{04AD542B-9B41-47C4-9394-A92BD8BDA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463675"/>
            <a:ext cx="4714875" cy="2357438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xmlns="" id="{342C4E3C-CE86-44A0-8138-89DA71BABB14}"/>
              </a:ext>
            </a:extLst>
          </p:cNvPr>
          <p:cNvSpPr txBox="1"/>
          <p:nvPr/>
        </p:nvSpPr>
        <p:spPr>
          <a:xfrm>
            <a:off x="5791200" y="1463675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Bell MT" panose="02020503060305020303" pitchFamily="18" charset="0"/>
              </a:rPr>
              <a:t>Den rådsøgende (proband) bliver henvist fra egen læge eller anden afdeling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Bell MT" panose="02020503060305020303" pitchFamily="18" charset="0"/>
              </a:rPr>
              <a:t>Indkaldes til konsultation/klinisk genetisk 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Bell MT" panose="02020503060305020303" pitchFamily="18" charset="0"/>
              </a:rPr>
              <a:t>Sygehistorie (fænotype)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Bell MT" panose="02020503060305020303" pitchFamily="18" charset="0"/>
              </a:rPr>
              <a:t>Stamtræ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Bell MT" panose="02020503060305020303" pitchFamily="18" charset="0"/>
              </a:rPr>
              <a:t>Undersøgelse (fænotype)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Bell MT" panose="02020503060305020303" pitchFamily="18" charset="0"/>
              </a:rPr>
              <a:t>Vurdering af evt. videre udredning og diagnostik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Bell MT" panose="02020503060305020303" pitchFamily="18" charset="0"/>
              </a:rPr>
              <a:t>Genanalyse (genotype)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Bell MT" panose="02020503060305020303" pitchFamily="18" charset="0"/>
              </a:rPr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Bell MT" panose="02020503060305020303" pitchFamily="18" charset="0"/>
              </a:rPr>
              <a:t>Andre </a:t>
            </a:r>
            <a:r>
              <a:rPr lang="da-DK" dirty="0" err="1">
                <a:latin typeface="Bell MT" panose="02020503060305020303" pitchFamily="18" charset="0"/>
              </a:rPr>
              <a:t>familiemedlemmere</a:t>
            </a:r>
            <a:endParaRPr lang="da-DK" dirty="0">
              <a:latin typeface="Bell MT" panose="02020503060305020303" pitchFamily="18" charset="0"/>
            </a:endParaRPr>
          </a:p>
        </p:txBody>
      </p:sp>
      <p:pic>
        <p:nvPicPr>
          <p:cNvPr id="9" name="Picture 2" descr="http://labtek.dk/billeder/Blodpr_forside.jpg">
            <a:hlinkClick r:id="rId4"/>
            <a:extLst>
              <a:ext uri="{FF2B5EF4-FFF2-40B4-BE49-F238E27FC236}">
                <a16:creationId xmlns:a16="http://schemas.microsoft.com/office/drawing/2014/main" xmlns="" id="{AC5BB452-BD84-48A0-B814-BF10E100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5763" y="3732817"/>
            <a:ext cx="2246919" cy="2973424"/>
          </a:xfrm>
          <a:prstGeom prst="rect">
            <a:avLst/>
          </a:prstGeom>
          <a:noFill/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xmlns="" id="{E4DE7CD0-D399-4D07-82BE-4BAE3262D249}"/>
              </a:ext>
            </a:extLst>
          </p:cNvPr>
          <p:cNvCxnSpPr/>
          <p:nvPr/>
        </p:nvCxnSpPr>
        <p:spPr>
          <a:xfrm flipV="1">
            <a:off x="2347546" y="6497515"/>
            <a:ext cx="545123" cy="208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7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&#10;&#10;Beskrivelse, der er oprettet med høj sikkerhed">
            <a:extLst>
              <a:ext uri="{FF2B5EF4-FFF2-40B4-BE49-F238E27FC236}">
                <a16:creationId xmlns:a16="http://schemas.microsoft.com/office/drawing/2014/main" xmlns="" id="{96128842-1B6A-4BC8-B857-E5CD503BE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58" y="640626"/>
            <a:ext cx="5326842" cy="30863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E8BFB8-1FA7-4807-A82C-DFF97A30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Arvegang indenfor </a:t>
            </a:r>
            <a:br>
              <a:rPr lang="da-DK" dirty="0">
                <a:latin typeface="Bell MT" panose="02020503060305020303" pitchFamily="18" charset="0"/>
              </a:rPr>
            </a:br>
            <a:r>
              <a:rPr lang="da-DK" dirty="0">
                <a:latin typeface="Bell MT" panose="02020503060305020303" pitchFamily="18" charset="0"/>
              </a:rPr>
              <a:t>blødersygdom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F818214A-9511-4112-9902-9D81E89FA1B4}"/>
              </a:ext>
            </a:extLst>
          </p:cNvPr>
          <p:cNvSpPr txBox="1"/>
          <p:nvPr/>
        </p:nvSpPr>
        <p:spPr>
          <a:xfrm>
            <a:off x="1004887" y="1619250"/>
            <a:ext cx="68913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Bell MT" panose="02020503060305020303" pitchFamily="18" charset="0"/>
              </a:rPr>
              <a:t>Hæmofili A (36 %) og B (8 %)</a:t>
            </a:r>
          </a:p>
          <a:p>
            <a:endParaRPr lang="da-DK" dirty="0"/>
          </a:p>
          <a:p>
            <a:r>
              <a:rPr lang="da-DK" dirty="0">
                <a:latin typeface="Bell MT" panose="02020503060305020303" pitchFamily="18" charset="0"/>
              </a:rPr>
              <a:t>X-bunden recessiv/vigende arvegang</a:t>
            </a:r>
          </a:p>
          <a:p>
            <a:endParaRPr lang="da-DK" dirty="0">
              <a:latin typeface="Bell MT" panose="02020503060305020303" pitchFamily="18" charset="0"/>
            </a:endParaRPr>
          </a:p>
          <a:p>
            <a:r>
              <a:rPr lang="da-DK" dirty="0">
                <a:latin typeface="Bell MT" panose="02020503060305020303" pitchFamily="18" charset="0"/>
              </a:rPr>
              <a:t>Kvindelige bærere: Halvdelen af drengebørn får hæmofili og </a:t>
            </a:r>
            <a:br>
              <a:rPr lang="da-DK" dirty="0">
                <a:latin typeface="Bell MT" panose="02020503060305020303" pitchFamily="18" charset="0"/>
              </a:rPr>
            </a:br>
            <a:r>
              <a:rPr lang="da-DK" dirty="0">
                <a:latin typeface="Bell MT" panose="02020503060305020303" pitchFamily="18" charset="0"/>
              </a:rPr>
              <a:t>halvdelen af pigebørn bliver bærere</a:t>
            </a:r>
          </a:p>
          <a:p>
            <a:endParaRPr lang="da-DK" dirty="0">
              <a:latin typeface="Bell MT" panose="02020503060305020303" pitchFamily="18" charset="0"/>
            </a:endParaRPr>
          </a:p>
          <a:p>
            <a:r>
              <a:rPr lang="da-DK" dirty="0">
                <a:latin typeface="Bell MT" panose="02020503060305020303" pitchFamily="18" charset="0"/>
              </a:rPr>
              <a:t>Mænd med hæmofili: Alle drengebørn bliver raske og alle pigebørn bliver bærere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Picture 2" descr="male-normal">
            <a:extLst>
              <a:ext uri="{FF2B5EF4-FFF2-40B4-BE49-F238E27FC236}">
                <a16:creationId xmlns:a16="http://schemas.microsoft.com/office/drawing/2014/main" xmlns="" id="{42646313-82D1-4970-9B20-932167ED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12" y="3741348"/>
            <a:ext cx="3833444" cy="27515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7595B02D-E3BE-4800-A597-D5CB905160AA}"/>
              </a:ext>
            </a:extLst>
          </p:cNvPr>
          <p:cNvSpPr/>
          <p:nvPr/>
        </p:nvSpPr>
        <p:spPr>
          <a:xfrm>
            <a:off x="10674594" y="5558284"/>
            <a:ext cx="1000125" cy="108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xmlns="" id="{D9B06B7E-2416-4DF1-849B-EB5AB371F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81" y="4354056"/>
            <a:ext cx="5328093" cy="2286010"/>
          </a:xfr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D421D5AD-1D7A-4C56-9C4E-B70B426C75DF}"/>
              </a:ext>
            </a:extLst>
          </p:cNvPr>
          <p:cNvSpPr/>
          <p:nvPr/>
        </p:nvSpPr>
        <p:spPr>
          <a:xfrm>
            <a:off x="3385038" y="5644662"/>
            <a:ext cx="1327639" cy="1213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DAA0283D-37D6-4E9D-A8AB-47FE898AE739}"/>
              </a:ext>
            </a:extLst>
          </p:cNvPr>
          <p:cNvSpPr/>
          <p:nvPr/>
        </p:nvSpPr>
        <p:spPr>
          <a:xfrm>
            <a:off x="3063568" y="5134119"/>
            <a:ext cx="1051232" cy="1021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xmlns="" id="{029FD0B3-6953-46C2-875E-7CD54D877468}"/>
              </a:ext>
            </a:extLst>
          </p:cNvPr>
          <p:cNvCxnSpPr/>
          <p:nvPr/>
        </p:nvCxnSpPr>
        <p:spPr>
          <a:xfrm>
            <a:off x="3424810" y="4818185"/>
            <a:ext cx="298938" cy="420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xmlns="" id="{061054D0-E2DE-4639-90E2-CDBEB302A1D9}"/>
              </a:ext>
            </a:extLst>
          </p:cNvPr>
          <p:cNvCxnSpPr>
            <a:cxnSpLocks/>
          </p:cNvCxnSpPr>
          <p:nvPr/>
        </p:nvCxnSpPr>
        <p:spPr>
          <a:xfrm flipH="1">
            <a:off x="3851054" y="5500514"/>
            <a:ext cx="263746" cy="288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2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D443EA-F9B0-427F-A48B-18821C09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xmlns="" id="{E15AB09E-07BA-45B6-9CC0-F0E23524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4" y="3362324"/>
            <a:ext cx="3248026" cy="3248026"/>
          </a:xfrm>
          <a:prstGeom prst="rect">
            <a:avLst/>
          </a:prstGeom>
        </p:spPr>
      </p:pic>
      <p:pic>
        <p:nvPicPr>
          <p:cNvPr id="6" name="Billede 5" descr="Et billede, der indeholder tekst&#10;&#10;Beskrivelse, der er oprettet med meget høj sikkerhed">
            <a:extLst>
              <a:ext uri="{FF2B5EF4-FFF2-40B4-BE49-F238E27FC236}">
                <a16:creationId xmlns:a16="http://schemas.microsoft.com/office/drawing/2014/main" xmlns="" id="{D863FF1E-00E7-4A95-B88B-C8E356696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" y="3429000"/>
            <a:ext cx="3371850" cy="3248025"/>
          </a:xfrm>
          <a:prstGeom prst="rect">
            <a:avLst/>
          </a:prstGeom>
        </p:spPr>
      </p:pic>
      <p:pic>
        <p:nvPicPr>
          <p:cNvPr id="7" name="Pladsholder til indhold 9">
            <a:extLst>
              <a:ext uri="{FF2B5EF4-FFF2-40B4-BE49-F238E27FC236}">
                <a16:creationId xmlns:a16="http://schemas.microsoft.com/office/drawing/2014/main" xmlns="" id="{EED81698-B396-465F-9BFC-7F49DEEAD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56" y="791706"/>
            <a:ext cx="5328093" cy="2286010"/>
          </a:xfr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xmlns="" id="{859EDBFF-7440-4082-9957-5433815ECB7E}"/>
              </a:ext>
            </a:extLst>
          </p:cNvPr>
          <p:cNvSpPr txBox="1"/>
          <p:nvPr/>
        </p:nvSpPr>
        <p:spPr>
          <a:xfrm>
            <a:off x="2047876" y="3077716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Far rask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5972502F-3A29-470C-9EDD-E4E67D655B39}"/>
              </a:ext>
            </a:extLst>
          </p:cNvPr>
          <p:cNvSpPr txBox="1"/>
          <p:nvPr/>
        </p:nvSpPr>
        <p:spPr>
          <a:xfrm rot="16200000">
            <a:off x="-398978" y="4868345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Mor bærer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xmlns="" id="{3EF4C1A3-4167-43FD-BAB4-E339517CA255}"/>
              </a:ext>
            </a:extLst>
          </p:cNvPr>
          <p:cNvSpPr txBox="1"/>
          <p:nvPr/>
        </p:nvSpPr>
        <p:spPr>
          <a:xfrm>
            <a:off x="7820025" y="3162300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Far hæmofili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xmlns="" id="{BD17E2DB-3587-40EA-9F56-FAC1B77C93A9}"/>
              </a:ext>
            </a:extLst>
          </p:cNvPr>
          <p:cNvSpPr txBox="1"/>
          <p:nvPr/>
        </p:nvSpPr>
        <p:spPr>
          <a:xfrm rot="16200000">
            <a:off x="5574270" y="4619625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Mor rask</a:t>
            </a:r>
          </a:p>
        </p:txBody>
      </p:sp>
      <p:pic>
        <p:nvPicPr>
          <p:cNvPr id="12" name="Pladsholder til indhold 9">
            <a:extLst>
              <a:ext uri="{FF2B5EF4-FFF2-40B4-BE49-F238E27FC236}">
                <a16:creationId xmlns:a16="http://schemas.microsoft.com/office/drawing/2014/main" xmlns="" id="{C0A89797-241D-4CE8-B05B-9F59839B7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83" y="791706"/>
            <a:ext cx="5328093" cy="2286010"/>
          </a:xfrm>
        </p:spPr>
      </p:pic>
    </p:spTree>
    <p:extLst>
      <p:ext uri="{BB962C8B-B14F-4D97-AF65-F5344CB8AC3E}">
        <p14:creationId xmlns:p14="http://schemas.microsoft.com/office/powerpoint/2010/main" val="361744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4" descr="Et billede, der indeholder objekt&#10;&#10;Beskrivelse, der er oprettet med høj sikkerhed">
            <a:extLst>
              <a:ext uri="{FF2B5EF4-FFF2-40B4-BE49-F238E27FC236}">
                <a16:creationId xmlns:a16="http://schemas.microsoft.com/office/drawing/2014/main" xmlns="" id="{78F89F56-9F2C-42EC-AFB6-810133278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18" y="1027906"/>
            <a:ext cx="2751260" cy="27951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E8BFB8-1FA7-4807-A82C-DFF97A30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latin typeface="Bell MT" panose="02020503060305020303" pitchFamily="18" charset="0"/>
              </a:rPr>
              <a:t>Arvegange</a:t>
            </a:r>
            <a:r>
              <a:rPr lang="da-DK" dirty="0">
                <a:latin typeface="Bell MT" panose="02020503060305020303" pitchFamily="18" charset="0"/>
              </a:rPr>
              <a:t> indenfor blødersygdom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F818214A-9511-4112-9902-9D81E89FA1B4}"/>
              </a:ext>
            </a:extLst>
          </p:cNvPr>
          <p:cNvSpPr txBox="1"/>
          <p:nvPr/>
        </p:nvSpPr>
        <p:spPr>
          <a:xfrm>
            <a:off x="1004887" y="1274885"/>
            <a:ext cx="619601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Bell MT" panose="02020503060305020303" pitchFamily="18" charset="0"/>
              </a:rPr>
              <a:t>Von Willebrands sygdom (44 %)</a:t>
            </a:r>
          </a:p>
          <a:p>
            <a:endParaRPr lang="da-DK" dirty="0"/>
          </a:p>
          <a:p>
            <a:r>
              <a:rPr lang="da-DK" dirty="0">
                <a:latin typeface="Bell MT" panose="02020503060305020303" pitchFamily="18" charset="0"/>
              </a:rPr>
              <a:t>Genforandring sidder på kromosom nummer 12</a:t>
            </a:r>
          </a:p>
          <a:p>
            <a:endParaRPr lang="da-DK" dirty="0">
              <a:latin typeface="Bell MT" panose="02020503060305020303" pitchFamily="18" charset="0"/>
            </a:endParaRPr>
          </a:p>
          <a:p>
            <a:r>
              <a:rPr lang="da-DK" dirty="0">
                <a:latin typeface="Bell MT" panose="02020503060305020303" pitchFamily="18" charset="0"/>
              </a:rPr>
              <a:t>Dominant arvegang </a:t>
            </a:r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 én genforandring på det ene af </a:t>
            </a:r>
            <a:r>
              <a:rPr lang="da-DK" dirty="0" err="1">
                <a:latin typeface="Bell MT" panose="02020503060305020303" pitchFamily="18" charset="0"/>
                <a:sym typeface="Wingdings" panose="05000000000000000000" pitchFamily="2" charset="2"/>
              </a:rPr>
              <a:t>kromsompar</a:t>
            </a:r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 12 er nok til at give sygdom</a:t>
            </a:r>
          </a:p>
          <a:p>
            <a:endParaRPr lang="da-DK" dirty="0"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Type 2N og 3  forandring på begge kromosomer  recessiv arvegang</a:t>
            </a:r>
          </a:p>
          <a:p>
            <a:endParaRPr lang="da-DK" dirty="0"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Sjældent henvist. Hvis henvist i forhold til type 3 og hvordan barn skal passes på</a:t>
            </a:r>
          </a:p>
          <a:p>
            <a:endParaRPr lang="da-DK" dirty="0">
              <a:latin typeface="Bell MT" panose="02020503060305020303" pitchFamily="18" charset="0"/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8" name="Picture 2" descr="male-normal">
            <a:extLst>
              <a:ext uri="{FF2B5EF4-FFF2-40B4-BE49-F238E27FC236}">
                <a16:creationId xmlns:a16="http://schemas.microsoft.com/office/drawing/2014/main" xmlns="" id="{1AF9942B-D737-40CE-9E29-46338151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4012" y="4646576"/>
            <a:ext cx="3080969" cy="22114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8D4AC148-2EBE-4315-81DB-518F10FCF333}"/>
              </a:ext>
            </a:extLst>
          </p:cNvPr>
          <p:cNvSpPr/>
          <p:nvPr/>
        </p:nvSpPr>
        <p:spPr>
          <a:xfrm>
            <a:off x="5610224" y="5280855"/>
            <a:ext cx="711444" cy="9040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C1F7FF03-D499-4F54-AB8D-2C6DEA0DF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3979629"/>
            <a:ext cx="3977654" cy="175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romosome">
            <a:extLst>
              <a:ext uri="{FF2B5EF4-FFF2-40B4-BE49-F238E27FC236}">
                <a16:creationId xmlns:a16="http://schemas.microsoft.com/office/drawing/2014/main" xmlns="" id="{C9A9DCAE-5868-428C-A90A-2F687127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2" y="116681"/>
            <a:ext cx="5676900" cy="66246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0FDA4A-2CC3-4DBE-A96D-42086C46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>
                <a:latin typeface="Bell MT" panose="02020503060305020303" pitchFamily="18" charset="0"/>
              </a:rPr>
              <a:t>Genetiske varianter </a:t>
            </a:r>
            <a:endParaRPr lang="da-DK" dirty="0">
              <a:latin typeface="Bell MT" panose="02020503060305020303" pitchFamily="18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CE7ECB62-BA79-461D-9660-BD0F26E2E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1215"/>
            <a:ext cx="11005039" cy="4800600"/>
          </a:xfrm>
        </p:spPr>
        <p:txBody>
          <a:bodyPr>
            <a:normAutofit fontScale="25000" lnSpcReduction="20000"/>
          </a:bodyPr>
          <a:lstStyle/>
          <a:p>
            <a:r>
              <a:rPr lang="da-DK" sz="8000" dirty="0">
                <a:latin typeface="Bell MT" panose="02020503060305020303" pitchFamily="18" charset="0"/>
              </a:rPr>
              <a:t>Hæmofili A og B:</a:t>
            </a:r>
          </a:p>
          <a:p>
            <a:pPr marL="0" indent="0">
              <a:buNone/>
            </a:pPr>
            <a:r>
              <a:rPr lang="da-DK" sz="8000" dirty="0">
                <a:latin typeface="Bell MT" panose="02020503060305020303" pitchFamily="18" charset="0"/>
              </a:rPr>
              <a:t>	- </a:t>
            </a:r>
            <a: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  <a:t>varianten i den enkelte familie giver sig</a:t>
            </a:r>
            <a:b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</a:br>
            <a: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  <a:t>    	  til udtryk på samme måde hos</a:t>
            </a:r>
            <a:b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</a:br>
            <a: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  <a:t>	  drengene/mændene i familien (som hovedregel)</a:t>
            </a:r>
            <a:endParaRPr lang="da-DK" sz="80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a-DK" sz="8000" dirty="0">
              <a:latin typeface="Bell MT" panose="02020503060305020303" pitchFamily="18" charset="0"/>
            </a:endParaRPr>
          </a:p>
          <a:p>
            <a:r>
              <a:rPr lang="da-DK" sz="8000" dirty="0">
                <a:latin typeface="Bell MT" panose="02020503060305020303" pitchFamily="18" charset="0"/>
              </a:rPr>
              <a:t>Hæmofili A (36 %):</a:t>
            </a:r>
          </a:p>
          <a:p>
            <a:pPr marL="0" indent="0">
              <a:buNone/>
            </a:pPr>
            <a:r>
              <a:rPr lang="da-DK" sz="8000" dirty="0">
                <a:latin typeface="Bell MT" panose="02020503060305020303" pitchFamily="18" charset="0"/>
              </a:rPr>
              <a:t> 	-varianten i F8-genet på kromosom X </a:t>
            </a:r>
            <a: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  <a:t></a:t>
            </a:r>
            <a:b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</a:br>
            <a: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  <a:t>	  kan fortælle om mild, moderat eller svær type</a:t>
            </a:r>
          </a:p>
          <a:p>
            <a:pPr marL="0" indent="0">
              <a:buNone/>
            </a:pPr>
            <a: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  <a:t>	</a:t>
            </a:r>
          </a:p>
          <a:p>
            <a: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  <a:t>Hæmofili B (8 %):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  <a:t>	-nogle varianter i F9-genet på kromosom X kan </a:t>
            </a:r>
            <a:b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</a:br>
            <a: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  <a:t>                  sige noget om sværhedsgrad</a:t>
            </a:r>
          </a:p>
          <a:p>
            <a:pPr marL="0" indent="0">
              <a:lnSpc>
                <a:spcPct val="120000"/>
              </a:lnSpc>
              <a:buNone/>
            </a:pPr>
            <a:endParaRPr lang="da-DK" sz="8000" dirty="0"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  <a:t>Variant kan have betydning for behandlingen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8000" dirty="0">
                <a:latin typeface="Bell MT" panose="02020503060305020303" pitchFamily="18" charset="0"/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da-DK" dirty="0">
                <a:latin typeface="Bell MT" panose="02020503060305020303" pitchFamily="18" charset="0"/>
                <a:sym typeface="Wingdings" panose="05000000000000000000" pitchFamily="2" charset="2"/>
              </a:rPr>
              <a:t>	</a:t>
            </a:r>
            <a:endParaRPr lang="da-DK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90147C-ABDD-483E-A612-14006E33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ell MT" panose="02020503060305020303" pitchFamily="18" charset="0"/>
              </a:rPr>
              <a:t>Genetisk udredning af drenge med svær hæmofili A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B3AF0F0-CF9A-493E-AFDB-80263EB74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C43362D2-98B1-4ABE-9A2E-7CBD492FCFAB}"/>
              </a:ext>
            </a:extLst>
          </p:cNvPr>
          <p:cNvSpPr/>
          <p:nvPr/>
        </p:nvSpPr>
        <p:spPr>
          <a:xfrm>
            <a:off x="958364" y="3042207"/>
            <a:ext cx="2728541" cy="1960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6129C646-B7A2-480F-B10C-A8544D2AD261}"/>
              </a:ext>
            </a:extLst>
          </p:cNvPr>
          <p:cNvSpPr/>
          <p:nvPr/>
        </p:nvSpPr>
        <p:spPr>
          <a:xfrm>
            <a:off x="7936521" y="3042207"/>
            <a:ext cx="2652340" cy="1960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5AEDB755-AC96-49FB-9E9D-02391C4E3525}"/>
              </a:ext>
            </a:extLst>
          </p:cNvPr>
          <p:cNvSpPr/>
          <p:nvPr/>
        </p:nvSpPr>
        <p:spPr>
          <a:xfrm>
            <a:off x="4393223" y="3042207"/>
            <a:ext cx="2901462" cy="1960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xmlns="" id="{F879C837-F3A6-41F1-857C-4664BE4D9AAC}"/>
              </a:ext>
            </a:extLst>
          </p:cNvPr>
          <p:cNvSpPr/>
          <p:nvPr/>
        </p:nvSpPr>
        <p:spPr>
          <a:xfrm>
            <a:off x="3833444" y="3803465"/>
            <a:ext cx="413239" cy="338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il: højre 15">
            <a:extLst>
              <a:ext uri="{FF2B5EF4-FFF2-40B4-BE49-F238E27FC236}">
                <a16:creationId xmlns:a16="http://schemas.microsoft.com/office/drawing/2014/main" xmlns="" id="{0AF5F015-804F-4ACA-B25E-196D372EA6A0}"/>
              </a:ext>
            </a:extLst>
          </p:cNvPr>
          <p:cNvSpPr/>
          <p:nvPr/>
        </p:nvSpPr>
        <p:spPr>
          <a:xfrm>
            <a:off x="7433156" y="3853296"/>
            <a:ext cx="413239" cy="338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xmlns="" id="{C4DD082B-5E64-44A3-B5F2-9C5767960A47}"/>
              </a:ext>
            </a:extLst>
          </p:cNvPr>
          <p:cNvSpPr txBox="1"/>
          <p:nvPr/>
        </p:nvSpPr>
        <p:spPr>
          <a:xfrm>
            <a:off x="1208941" y="3124131"/>
            <a:ext cx="2303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Forløb i Center for Hæmofili og Trombose. Børneafdelingen henviser og sender blodprøve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xmlns="" id="{4C602CB9-79DF-4987-BD42-B85DE150CA33}"/>
              </a:ext>
            </a:extLst>
          </p:cNvPr>
          <p:cNvSpPr txBox="1"/>
          <p:nvPr/>
        </p:nvSpPr>
        <p:spPr>
          <a:xfrm>
            <a:off x="4449639" y="3731490"/>
            <a:ext cx="189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err="1">
                <a:latin typeface="Bell MT" panose="02020503060305020303" pitchFamily="18" charset="0"/>
              </a:rPr>
              <a:t>Intron</a:t>
            </a:r>
            <a:r>
              <a:rPr lang="da-DK" dirty="0">
                <a:latin typeface="Bell MT" panose="02020503060305020303" pitchFamily="18" charset="0"/>
              </a:rPr>
              <a:t> 22 inversion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Sekventering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Databaser</a:t>
            </a:r>
          </a:p>
        </p:txBody>
      </p:sp>
      <p:sp>
        <p:nvSpPr>
          <p:cNvPr id="20" name="Højre klammeparentes 19">
            <a:extLst>
              <a:ext uri="{FF2B5EF4-FFF2-40B4-BE49-F238E27FC236}">
                <a16:creationId xmlns:a16="http://schemas.microsoft.com/office/drawing/2014/main" xmlns="" id="{1FB9D666-AA12-4111-BC49-50D714655140}"/>
              </a:ext>
            </a:extLst>
          </p:cNvPr>
          <p:cNvSpPr/>
          <p:nvPr/>
        </p:nvSpPr>
        <p:spPr>
          <a:xfrm>
            <a:off x="6107009" y="3768296"/>
            <a:ext cx="483574" cy="11101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xmlns="" id="{09DD1604-FFA1-479E-86FD-503911E4A53C}"/>
              </a:ext>
            </a:extLst>
          </p:cNvPr>
          <p:cNvSpPr txBox="1"/>
          <p:nvPr/>
        </p:nvSpPr>
        <p:spPr>
          <a:xfrm>
            <a:off x="6651415" y="4082689"/>
            <a:ext cx="62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mdr.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xmlns="" id="{7AC7093A-A96A-4E6E-BAE5-C04669380518}"/>
              </a:ext>
            </a:extLst>
          </p:cNvPr>
          <p:cNvSpPr txBox="1"/>
          <p:nvPr/>
        </p:nvSpPr>
        <p:spPr>
          <a:xfrm>
            <a:off x="7997353" y="3177492"/>
            <a:ext cx="2409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Klinisk Genetisk rådgivning</a:t>
            </a:r>
          </a:p>
          <a:p>
            <a:endParaRPr lang="da-DK" dirty="0">
              <a:latin typeface="Bell MT" panose="020205030603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Patient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latin typeface="Bell MT" panose="02020503060305020303" pitchFamily="18" charset="0"/>
              </a:rPr>
              <a:t>Familieudredning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xmlns="" id="{532D34B8-4FEB-4C95-998D-5CA018159862}"/>
              </a:ext>
            </a:extLst>
          </p:cNvPr>
          <p:cNvSpPr txBox="1"/>
          <p:nvPr/>
        </p:nvSpPr>
        <p:spPr>
          <a:xfrm>
            <a:off x="4563576" y="3018428"/>
            <a:ext cx="229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ell MT" panose="02020503060305020303" pitchFamily="18" charset="0"/>
              </a:rPr>
              <a:t>Undersøgelse af varianten i F8-genet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5811D42A-3BDD-4EDD-BC04-AA354374BBE2}"/>
              </a:ext>
            </a:extLst>
          </p:cNvPr>
          <p:cNvSpPr txBox="1"/>
          <p:nvPr/>
        </p:nvSpPr>
        <p:spPr>
          <a:xfrm>
            <a:off x="1090246" y="5574323"/>
            <a:ext cx="787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Bell MT" panose="02020503060305020303" pitchFamily="18" charset="0"/>
              </a:rPr>
              <a:t>Tværfaglige forløb</a:t>
            </a:r>
          </a:p>
        </p:txBody>
      </p:sp>
    </p:spTree>
    <p:extLst>
      <p:ext uri="{BB962C8B-B14F-4D97-AF65-F5344CB8AC3E}">
        <p14:creationId xmlns:p14="http://schemas.microsoft.com/office/powerpoint/2010/main" val="3816147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979</Words>
  <Application>Microsoft Office PowerPoint</Application>
  <PresentationFormat>Brugerdefineret</PresentationFormat>
  <Paragraphs>216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Office-tema</vt:lpstr>
      <vt:lpstr>  Genetisk udredning, ægsortering og fosterdiagnostik</vt:lpstr>
      <vt:lpstr>Agenda</vt:lpstr>
      <vt:lpstr>Klinisk Genetisk Afdeling,  Aarhus Universitetshospital, skejby</vt:lpstr>
      <vt:lpstr>Den rådsøgende/patienten OG familien</vt:lpstr>
      <vt:lpstr>Arvegang indenfor  blødersygdom</vt:lpstr>
      <vt:lpstr>PowerPoint-præsentation</vt:lpstr>
      <vt:lpstr>Arvegange indenfor blødersygdom</vt:lpstr>
      <vt:lpstr>Genetiske varianter </vt:lpstr>
      <vt:lpstr>Genetisk udredning af drenge med svær hæmofili A</vt:lpstr>
      <vt:lpstr>Genetisk udredning før en graviditet</vt:lpstr>
      <vt:lpstr>Genetisk udredning før en graviditet</vt:lpstr>
      <vt:lpstr>PGD – undersøgelse udenfor livmoderen (reagensglas) af det helt  tidligere fosterstadie</vt:lpstr>
      <vt:lpstr>PGD: Tekniske aspekter</vt:lpstr>
      <vt:lpstr>Facts om PGD-behandling i Danmark</vt:lpstr>
      <vt:lpstr>PGD med blødersygodm som indikation</vt:lpstr>
      <vt:lpstr>Genetisk udredning under en graviditet</vt:lpstr>
      <vt:lpstr>Genetisk udredning under en graviditet</vt:lpstr>
      <vt:lpstr>Genetisk udredning under en graviditet</vt:lpstr>
      <vt:lpstr>Retningslinjer for fosterdiagnostik </vt:lpstr>
      <vt:lpstr>Retningslinjer for fosterdiagnostik </vt:lpstr>
      <vt:lpstr>Retningslinjer for fosterdiagnostik </vt:lpstr>
      <vt:lpstr>Non-Invasiv Prænatal Test, NIPT: undersøgelse af DNA fra moderkagen via en blodprøve fra den gravide</vt:lpstr>
      <vt:lpstr>Non-Invasiv Prænatal Test, NIPT: undersøgelse af DNA fra moderkagen via en blodprøve fra den gravide</vt:lpstr>
      <vt:lpstr>Reproduktive valg ved genetisk sygdom i familien</vt:lpstr>
      <vt:lpstr>Fordele og ulemper ved PGD og fosterdiagnostik (PND – prænatal diagnostik=fosterdiagnostik)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vide eller ikke at vide?  Genetisk udredning, ægsortering, fosterdiagnostik</dc:title>
  <dc:creator>Ida Lund</dc:creator>
  <cp:lastModifiedBy>Frivillig</cp:lastModifiedBy>
  <cp:revision>179</cp:revision>
  <dcterms:created xsi:type="dcterms:W3CDTF">2018-04-05T09:05:31Z</dcterms:created>
  <dcterms:modified xsi:type="dcterms:W3CDTF">2018-04-20T13:43:29Z</dcterms:modified>
</cp:coreProperties>
</file>