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73" r:id="rId2"/>
    <p:sldId id="388" r:id="rId3"/>
    <p:sldId id="374" r:id="rId4"/>
    <p:sldId id="397" r:id="rId5"/>
    <p:sldId id="399" r:id="rId6"/>
    <p:sldId id="393" r:id="rId7"/>
    <p:sldId id="375" r:id="rId8"/>
    <p:sldId id="378" r:id="rId9"/>
    <p:sldId id="391" r:id="rId10"/>
    <p:sldId id="379" r:id="rId11"/>
    <p:sldId id="381" r:id="rId12"/>
    <p:sldId id="385" r:id="rId13"/>
    <p:sldId id="396" r:id="rId14"/>
    <p:sldId id="382" r:id="rId15"/>
    <p:sldId id="383" r:id="rId16"/>
    <p:sldId id="384" r:id="rId17"/>
    <p:sldId id="387" r:id="rId18"/>
    <p:sldId id="400" r:id="rId19"/>
    <p:sldId id="402" r:id="rId20"/>
    <p:sldId id="404" r:id="rId21"/>
    <p:sldId id="403" r:id="rId22"/>
    <p:sldId id="369" r:id="rId23"/>
  </p:sldIdLst>
  <p:sldSz cx="9906000" cy="6858000" type="A4"/>
  <p:notesSz cx="6888163" cy="1001871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70519" autoAdjust="0"/>
  </p:normalViewPr>
  <p:slideViewPr>
    <p:cSldViewPr>
      <p:cViewPr varScale="1">
        <p:scale>
          <a:sx n="55" d="100"/>
          <a:sy n="55" d="100"/>
        </p:scale>
        <p:origin x="-1710" y="-78"/>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2736" y="-78"/>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dsholder til sidehoved 1"/>
          <p:cNvSpPr txBox="1">
            <a:spLocks noGrp="1"/>
          </p:cNvSpPr>
          <p:nvPr>
            <p:ph type="hdr" sz="quarter"/>
          </p:nvPr>
        </p:nvSpPr>
        <p:spPr>
          <a:xfrm>
            <a:off x="0" y="0"/>
            <a:ext cx="2984871" cy="500936"/>
          </a:xfrm>
          <a:prstGeom prst="rect">
            <a:avLst/>
          </a:prstGeom>
          <a:noFill/>
          <a:ln>
            <a:noFill/>
          </a:ln>
        </p:spPr>
        <p:txBody>
          <a:bodyPr vert="horz" wrap="square" lIns="96606" tIns="48303" rIns="96606" bIns="48303" anchor="t" anchorCtr="0" compatLnSpc="1"/>
          <a:lstStyle>
            <a:lvl1pPr marL="0" marR="0" lvl="0" indent="0" algn="l" defTabSz="966064" rtl="0" fontAlgn="auto" hangingPunct="1">
              <a:lnSpc>
                <a:spcPct val="100000"/>
              </a:lnSpc>
              <a:spcBef>
                <a:spcPts val="0"/>
              </a:spcBef>
              <a:spcAft>
                <a:spcPts val="0"/>
              </a:spcAft>
              <a:buNone/>
              <a:tabLst/>
              <a:defRPr lang="da-DK" sz="1300" b="0" i="0" u="none" strike="noStrike" kern="1200" cap="none" spc="0" baseline="0">
                <a:solidFill>
                  <a:srgbClr val="000000"/>
                </a:solidFill>
                <a:uFillTx/>
                <a:latin typeface="Calibri"/>
              </a:defRPr>
            </a:lvl1pPr>
          </a:lstStyle>
          <a:p>
            <a:pPr lvl="0"/>
            <a:endParaRPr lang="da-DK"/>
          </a:p>
        </p:txBody>
      </p:sp>
      <p:sp>
        <p:nvSpPr>
          <p:cNvPr id="3" name="Pladsholder til dato 2"/>
          <p:cNvSpPr txBox="1">
            <a:spLocks noGrp="1"/>
          </p:cNvSpPr>
          <p:nvPr>
            <p:ph type="dt" idx="1"/>
          </p:nvPr>
        </p:nvSpPr>
        <p:spPr>
          <a:xfrm>
            <a:off x="3901693" y="0"/>
            <a:ext cx="2984871" cy="500936"/>
          </a:xfrm>
          <a:prstGeom prst="rect">
            <a:avLst/>
          </a:prstGeom>
          <a:noFill/>
          <a:ln>
            <a:noFill/>
          </a:ln>
        </p:spPr>
        <p:txBody>
          <a:bodyPr vert="horz" wrap="square" lIns="96606" tIns="48303" rIns="96606" bIns="48303" anchor="t" anchorCtr="0" compatLnSpc="1"/>
          <a:lstStyle>
            <a:lvl1pPr marL="0" marR="0" lvl="0" indent="0" algn="r" defTabSz="966064" rtl="0" fontAlgn="auto" hangingPunct="1">
              <a:lnSpc>
                <a:spcPct val="100000"/>
              </a:lnSpc>
              <a:spcBef>
                <a:spcPts val="0"/>
              </a:spcBef>
              <a:spcAft>
                <a:spcPts val="0"/>
              </a:spcAft>
              <a:buNone/>
              <a:tabLst/>
              <a:defRPr lang="da-DK" sz="1300" b="0" i="0" u="none" strike="noStrike" kern="1200" cap="none" spc="0" baseline="0">
                <a:solidFill>
                  <a:srgbClr val="000000"/>
                </a:solidFill>
                <a:uFillTx/>
                <a:latin typeface="Calibri"/>
              </a:defRPr>
            </a:lvl1pPr>
          </a:lstStyle>
          <a:p>
            <a:pPr lvl="0"/>
            <a:fld id="{D7C89DDF-D1C1-4970-81DC-695AB4B7F8F7}" type="datetime1">
              <a:rPr lang="da-DK"/>
              <a:pPr lvl="0"/>
              <a:t>14-04-2018</a:t>
            </a:fld>
            <a:endParaRPr lang="da-DK"/>
          </a:p>
        </p:txBody>
      </p:sp>
      <p:sp>
        <p:nvSpPr>
          <p:cNvPr id="4" name="Pladsholder til diasbillede 3"/>
          <p:cNvSpPr>
            <a:spLocks noGrp="1" noRot="1" noChangeAspect="1"/>
          </p:cNvSpPr>
          <p:nvPr>
            <p:ph type="sldImg" idx="2"/>
          </p:nvPr>
        </p:nvSpPr>
        <p:spPr>
          <a:xfrm>
            <a:off x="730250" y="750888"/>
            <a:ext cx="5427663" cy="3757612"/>
          </a:xfrm>
          <a:prstGeom prst="rect">
            <a:avLst/>
          </a:prstGeom>
          <a:noFill/>
          <a:ln w="12701">
            <a:solidFill>
              <a:srgbClr val="000000"/>
            </a:solidFill>
            <a:prstDash val="solid"/>
          </a:ln>
        </p:spPr>
      </p:sp>
      <p:sp>
        <p:nvSpPr>
          <p:cNvPr id="5" name="Pladsholder til noter 4"/>
          <p:cNvSpPr txBox="1">
            <a:spLocks noGrp="1"/>
          </p:cNvSpPr>
          <p:nvPr>
            <p:ph type="body" sz="quarter" idx="3"/>
          </p:nvPr>
        </p:nvSpPr>
        <p:spPr>
          <a:xfrm>
            <a:off x="688817" y="4758889"/>
            <a:ext cx="5510530" cy="4508421"/>
          </a:xfrm>
          <a:prstGeom prst="rect">
            <a:avLst/>
          </a:prstGeom>
          <a:noFill/>
          <a:ln>
            <a:noFill/>
          </a:ln>
        </p:spPr>
        <p:txBody>
          <a:bodyPr vert="horz" wrap="square" lIns="96606" tIns="48303" rIns="96606" bIns="48303" anchor="t" anchorCtr="0" compatLnSpc="1"/>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txBox="1">
            <a:spLocks noGrp="1"/>
          </p:cNvSpPr>
          <p:nvPr>
            <p:ph type="ftr" sz="quarter" idx="4"/>
          </p:nvPr>
        </p:nvSpPr>
        <p:spPr>
          <a:xfrm>
            <a:off x="0" y="9516033"/>
            <a:ext cx="2984871" cy="500936"/>
          </a:xfrm>
          <a:prstGeom prst="rect">
            <a:avLst/>
          </a:prstGeom>
          <a:noFill/>
          <a:ln>
            <a:noFill/>
          </a:ln>
        </p:spPr>
        <p:txBody>
          <a:bodyPr vert="horz" wrap="square" lIns="96606" tIns="48303" rIns="96606" bIns="48303" anchor="b" anchorCtr="0" compatLnSpc="1"/>
          <a:lstStyle>
            <a:lvl1pPr marL="0" marR="0" lvl="0" indent="0" algn="l" defTabSz="966064" rtl="0" fontAlgn="auto" hangingPunct="1">
              <a:lnSpc>
                <a:spcPct val="100000"/>
              </a:lnSpc>
              <a:spcBef>
                <a:spcPts val="0"/>
              </a:spcBef>
              <a:spcAft>
                <a:spcPts val="0"/>
              </a:spcAft>
              <a:buNone/>
              <a:tabLst/>
              <a:defRPr lang="da-DK" sz="1300" b="0" i="0" u="none" strike="noStrike" kern="1200" cap="none" spc="0" baseline="0">
                <a:solidFill>
                  <a:srgbClr val="000000"/>
                </a:solidFill>
                <a:uFillTx/>
                <a:latin typeface="Calibri"/>
              </a:defRPr>
            </a:lvl1pPr>
          </a:lstStyle>
          <a:p>
            <a:pPr lvl="0"/>
            <a:endParaRPr lang="da-DK"/>
          </a:p>
        </p:txBody>
      </p:sp>
      <p:sp>
        <p:nvSpPr>
          <p:cNvPr id="7" name="Pladsholder til diasnummer 6"/>
          <p:cNvSpPr txBox="1">
            <a:spLocks noGrp="1"/>
          </p:cNvSpPr>
          <p:nvPr>
            <p:ph type="sldNum" sz="quarter" idx="5"/>
          </p:nvPr>
        </p:nvSpPr>
        <p:spPr>
          <a:xfrm>
            <a:off x="3901693" y="9516033"/>
            <a:ext cx="2984871" cy="500936"/>
          </a:xfrm>
          <a:prstGeom prst="rect">
            <a:avLst/>
          </a:prstGeom>
          <a:noFill/>
          <a:ln>
            <a:noFill/>
          </a:ln>
        </p:spPr>
        <p:txBody>
          <a:bodyPr vert="horz" wrap="square" lIns="96606" tIns="48303" rIns="96606" bIns="48303" anchor="b" anchorCtr="0" compatLnSpc="1"/>
          <a:lstStyle>
            <a:lvl1pPr marL="0" marR="0" lvl="0" indent="0" algn="r" defTabSz="966064" rtl="0" fontAlgn="auto" hangingPunct="1">
              <a:lnSpc>
                <a:spcPct val="100000"/>
              </a:lnSpc>
              <a:spcBef>
                <a:spcPts val="0"/>
              </a:spcBef>
              <a:spcAft>
                <a:spcPts val="0"/>
              </a:spcAft>
              <a:buNone/>
              <a:tabLst/>
              <a:defRPr lang="da-DK" sz="1300" b="0" i="0" u="none" strike="noStrike" kern="1200" cap="none" spc="0" baseline="0">
                <a:solidFill>
                  <a:srgbClr val="000000"/>
                </a:solidFill>
                <a:uFillTx/>
                <a:latin typeface="Calibri"/>
              </a:defRPr>
            </a:lvl1pPr>
          </a:lstStyle>
          <a:p>
            <a:pPr lvl="0"/>
            <a:fld id="{7A0B286F-BA21-4FEB-A3A3-30520A75F6BB}" type="slidenum">
              <a:rPr/>
              <a:pPr lvl="0"/>
              <a:t>‹nr.›</a:t>
            </a:fld>
            <a:endParaRPr lang="da-DK"/>
          </a:p>
        </p:txBody>
      </p:sp>
    </p:spTree>
    <p:extLst>
      <p:ext uri="{BB962C8B-B14F-4D97-AF65-F5344CB8AC3E}">
        <p14:creationId xmlns:p14="http://schemas.microsoft.com/office/powerpoint/2010/main" val="1847045859"/>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da-DK"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da-DK"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da-DK"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da-DK"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da-DK"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a:t>
            </a:fld>
            <a:endParaRPr lang="da-DK"/>
          </a:p>
        </p:txBody>
      </p:sp>
    </p:spTree>
    <p:extLst>
      <p:ext uri="{BB962C8B-B14F-4D97-AF65-F5344CB8AC3E}">
        <p14:creationId xmlns:p14="http://schemas.microsoft.com/office/powerpoint/2010/main" val="3771190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Jeg fik en mail i torsdags fordi afsenderen havde læst</a:t>
            </a:r>
            <a:r>
              <a:rPr lang="da-DK" baseline="0" dirty="0" smtClean="0"/>
              <a:t> at jeg skulle holde foredrag på mit gamle gymnasium Niels Steensens Gymnasium . Hun er universitets uddannet og en meget aktiv person! Hvorfor fremhæver jeg nu det? Fordi hun er et menneske som meget vel kunne have været fravalgt fordi hun har en kromosomfejl. Hun har </a:t>
            </a:r>
            <a:r>
              <a:rPr lang="da-DK" baseline="0" dirty="0" err="1" smtClean="0"/>
              <a:t>Turners</a:t>
            </a:r>
            <a:r>
              <a:rPr lang="da-DK" baseline="0" dirty="0" smtClean="0"/>
              <a:t> Syndrom (/engang ville jeg uden tøven sige, hun er en Turner, men det gør jeg ikke mere). Hvad er så det for noget.</a:t>
            </a:r>
          </a:p>
          <a:p>
            <a:r>
              <a:rPr lang="da-DK" baseline="0" dirty="0" smtClean="0"/>
              <a:t>Det er en medfødt udviklingsfejl fra det befrugtede ægs tidlige deling som består i at hun mangler et x kromosom.</a:t>
            </a:r>
          </a:p>
          <a:p>
            <a:r>
              <a:rPr lang="da-DK" baseline="0" dirty="0" smtClean="0"/>
              <a:t>Kan man det og alligevel leve et normalt liv. Det kan man godt hvis man bliver behandlet med henholdsvis væksthormon og kønshormon. Hun kan ikke få børn fordi hun ikke har ovarier men kan om nødvendigt blive gravid ved ægdonation.</a:t>
            </a:r>
          </a:p>
          <a:p>
            <a:r>
              <a:rPr lang="da-DK" baseline="0" dirty="0" smtClean="0"/>
              <a:t>Der er ca. 1300 kvinder i Danmark med </a:t>
            </a:r>
            <a:r>
              <a:rPr lang="da-DK" baseline="0" dirty="0" err="1" smtClean="0"/>
              <a:t>Turners</a:t>
            </a:r>
            <a:r>
              <a:rPr lang="da-DK" baseline="0" dirty="0" smtClean="0"/>
              <a:t> Syndrom.</a:t>
            </a:r>
          </a:p>
          <a:p>
            <a:r>
              <a:rPr lang="da-DK" baseline="0" dirty="0" smtClean="0"/>
              <a:t>I virkeligheden er det et tillfælde at det ikke er gået dem som for eksempel det er gået med mongolisme. Muligheden for nakkefoldsskanning og den tidlige kromosom bestemmelse blev indført med det klare formål at nedbringe antallet af fødte mongoler og man regnede faktisk på om det ikke kunne betale sig at forhindre fødsler af børn med </a:t>
            </a:r>
            <a:r>
              <a:rPr lang="da-DK" baseline="0" dirty="0" err="1" smtClean="0"/>
              <a:t>trisomi</a:t>
            </a:r>
            <a:r>
              <a:rPr lang="da-DK" baseline="0" dirty="0" smtClean="0"/>
              <a:t> og der gik faktisk ikke lang tid før man også diskuterede turner pigernes fremtid. Jeg blev flere gange kontaktet af foreningen specielt efter at jeg overtog kontrol af nogle af kvinderne fra min gamle chef. </a:t>
            </a:r>
          </a:p>
          <a:p>
            <a:r>
              <a:rPr lang="da-DK" baseline="0" dirty="0" smtClean="0"/>
              <a:t>Vil det være uetisk at foreslå at man aborterer fostre som mangler et x kromosom? De har godt nok brug for medicinsk behandling hvis de skal udvikle sig til normalt fungerende individer. De skal, hvis de vil have børn have foretaget IVF behandling. Men de fleste af dem kommer til at leve et normalt liv!</a:t>
            </a:r>
          </a:p>
          <a:p>
            <a:endParaRPr lang="da-DK" baseline="0" dirty="0" smtClean="0"/>
          </a:p>
          <a:p>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10</a:t>
            </a:fld>
            <a:endParaRPr lang="da-DK"/>
          </a:p>
        </p:txBody>
      </p:sp>
    </p:spTree>
    <p:extLst>
      <p:ext uri="{BB962C8B-B14F-4D97-AF65-F5344CB8AC3E}">
        <p14:creationId xmlns:p14="http://schemas.microsoft.com/office/powerpoint/2010/main" val="4019689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 afhænger helt og holdent af øjet der ser og jeg betragter det dagligt som en udfordring</a:t>
            </a:r>
            <a:r>
              <a:rPr lang="da-DK" baseline="0" dirty="0" smtClean="0"/>
              <a:t> at jeg formentlig også ubevidst bruger mine egne domme og fordomme som reference når jeg drøfter etiske spørgsmål. Derfor er det efterhånden også gået og for mig at den forskellighed der er i Etisk råd i realiteten er dets styrke.</a:t>
            </a:r>
          </a:p>
          <a:p>
            <a:r>
              <a:rPr lang="da-DK" baseline="0" dirty="0" smtClean="0"/>
              <a:t>I en taxa på Bornholm fortalte chaufføren mig at han var holdet op med at bruge </a:t>
            </a:r>
            <a:r>
              <a:rPr lang="da-DK" baseline="0" dirty="0" err="1" smtClean="0"/>
              <a:t>facebook</a:t>
            </a:r>
            <a:r>
              <a:rPr lang="da-DK" baseline="0" dirty="0" smtClean="0"/>
              <a:t> fordi han syntes at tone var blevet ubehagelig.</a:t>
            </a:r>
          </a:p>
          <a:p>
            <a:r>
              <a:rPr lang="da-DK" baseline="0" dirty="0" smtClean="0"/>
              <a:t>Det han fortæller er at den medmenneskelige relation er forvundet fordi den personlige kontakt mellem den der angriber og den der angribes er væk.</a:t>
            </a:r>
          </a:p>
          <a:p>
            <a:r>
              <a:rPr lang="da-DK" baseline="0" dirty="0" smtClean="0"/>
              <a:t>Man kan med andre ord ikke se hvordan modtagerren reagerer på en ubehagelighed som hvis vi stod overfor personen selv.</a:t>
            </a:r>
          </a:p>
          <a:p>
            <a:r>
              <a:rPr lang="da-DK" b="1" baseline="0" dirty="0" smtClean="0"/>
              <a:t>Jeg har lovet nogle definitioner og de kommer her:</a:t>
            </a:r>
          </a:p>
          <a:p>
            <a:endParaRPr lang="da-DK" b="1"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11</a:t>
            </a:fld>
            <a:endParaRPr lang="da-DK"/>
          </a:p>
        </p:txBody>
      </p:sp>
    </p:spTree>
    <p:extLst>
      <p:ext uri="{BB962C8B-B14F-4D97-AF65-F5344CB8AC3E}">
        <p14:creationId xmlns:p14="http://schemas.microsoft.com/office/powerpoint/2010/main" val="2629183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Hvad er den gode handling overhovedet. Er det som en moralfilosof og etiker Peter Singer i Australien siger</a:t>
            </a:r>
            <a:r>
              <a:rPr lang="da-DK" baseline="0" dirty="0" smtClean="0"/>
              <a:t> at handikappede nyfødte bør ikke leve fordi det er pinefuldt for dem med de mange skavanker de har og hvis de overlever skal slås med resten af livet. De er kort og godt en belastning for både dem selv, deres familie og samfundet fordi de kræver/udløser brug af ressourcer som set med nogens øjne er nytteløse.</a:t>
            </a:r>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12</a:t>
            </a:fld>
            <a:endParaRPr lang="da-DK"/>
          </a:p>
        </p:txBody>
      </p:sp>
    </p:spTree>
    <p:extLst>
      <p:ext uri="{BB962C8B-B14F-4D97-AF65-F5344CB8AC3E}">
        <p14:creationId xmlns:p14="http://schemas.microsoft.com/office/powerpoint/2010/main" val="3432349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30250" y="750888"/>
            <a:ext cx="5427663" cy="3757612"/>
          </a:xfrm>
        </p:spPr>
      </p:sp>
      <p:sp>
        <p:nvSpPr>
          <p:cNvPr id="3" name="Pladsholder til noter 2"/>
          <p:cNvSpPr txBox="1">
            <a:spLocks noGrp="1"/>
          </p:cNvSpPr>
          <p:nvPr>
            <p:ph type="body" sz="quarter" idx="1"/>
          </p:nvPr>
        </p:nvSpPr>
        <p:spPr/>
        <p:txBody>
          <a:bodyPr/>
          <a:lstStyle/>
          <a:p>
            <a:pPr lvl="0"/>
            <a:r>
              <a:rPr lang="da-DK" dirty="0"/>
              <a:t>Affødte straks en diskussion om man ikke skulle fastlægge grænser for hvornår man vil/skal/må intensiv behandle</a:t>
            </a:r>
            <a:r>
              <a:rPr lang="da-DK" dirty="0" smtClean="0"/>
              <a:t>! Hvorfor tror vi på at fastlagte grænser løser alle problemer når vi samtidig ved at den biologisk diversitet er meget stor. Man</a:t>
            </a:r>
            <a:r>
              <a:rPr lang="da-DK" baseline="0" dirty="0" smtClean="0"/>
              <a:t> kan som fagperson ikke undlade at lade sig påvirke af mødet med en ung kvinde som spontant siger at uden nogle aktive læger som behandlede hende som svært for tidligt født var hun blevet en abort. </a:t>
            </a:r>
            <a:r>
              <a:rPr lang="da-DK" dirty="0" smtClean="0"/>
              <a:t>Er det fordi vi ikke kan forlige os med at nogle fagpersoner står med en mere detaljeret viden og en mere eller mindre kendt værktøjskasse som kun de kan bruge</a:t>
            </a:r>
          </a:p>
          <a:p>
            <a:pPr lvl="0"/>
            <a:r>
              <a:rPr lang="da-DK" dirty="0" smtClean="0"/>
              <a:t>Er det</a:t>
            </a:r>
            <a:r>
              <a:rPr lang="da-DK" baseline="0" dirty="0" smtClean="0"/>
              <a:t> ønsket om at kunne kontrollere alt betingelsesløst? Eller også en skjult måde at prioritere på?</a:t>
            </a:r>
          </a:p>
          <a:p>
            <a:pPr lvl="0"/>
            <a:r>
              <a:rPr lang="da-DK" baseline="0" dirty="0" smtClean="0"/>
              <a:t>For et par dage siden var der en udsendelse om et lille barn som netop fik foretaget en ny type hjerteoperation og pludselig fik et helt nyt liv!</a:t>
            </a:r>
            <a:endParaRPr lang="da-DK" dirty="0"/>
          </a:p>
        </p:txBody>
      </p:sp>
      <p:sp>
        <p:nvSpPr>
          <p:cNvPr id="4" name="Pladsholder til diasnummer 3"/>
          <p:cNvSpPr txBox="1"/>
          <p:nvPr/>
        </p:nvSpPr>
        <p:spPr>
          <a:xfrm>
            <a:off x="3901693" y="9516033"/>
            <a:ext cx="2984871" cy="500936"/>
          </a:xfrm>
          <a:prstGeom prst="rect">
            <a:avLst/>
          </a:prstGeom>
          <a:noFill/>
          <a:ln>
            <a:noFill/>
          </a:ln>
        </p:spPr>
        <p:txBody>
          <a:bodyPr vert="horz" wrap="square" lIns="96606" tIns="48303" rIns="96606" bIns="48303" anchor="b" anchorCtr="0" compatLnSpc="1"/>
          <a:lstStyle/>
          <a:p>
            <a:pPr algn="r" defTabSz="966064">
              <a:defRPr sz="1800" b="0" i="0" u="none" strike="noStrike" kern="0" cap="none" spc="0" baseline="0">
                <a:solidFill>
                  <a:srgbClr val="000000"/>
                </a:solidFill>
                <a:uFillTx/>
              </a:defRPr>
            </a:pPr>
            <a:fld id="{72EE448B-EDB8-42A4-85D9-90724B959BDA}" type="slidenum">
              <a:rPr/>
              <a:pPr algn="r" defTabSz="966064">
                <a:defRPr sz="1800" b="0" i="0" u="none" strike="noStrike" kern="0" cap="none" spc="0" baseline="0">
                  <a:solidFill>
                    <a:srgbClr val="000000"/>
                  </a:solidFill>
                  <a:uFillTx/>
                </a:defRPr>
              </a:pPr>
              <a:t>13</a:t>
            </a:fld>
            <a:endParaRPr lang="da-DK" sz="1300">
              <a:solidFill>
                <a:srgbClr val="000000"/>
              </a:solidFill>
              <a:latin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At træde til og hjælpe,</a:t>
            </a:r>
            <a:r>
              <a:rPr lang="da-DK" baseline="0" dirty="0" smtClean="0"/>
              <a:t> skabe rammer og muligheder. Vores danske lovgivning indeholder faktisk regler herom for eksempel hjælpepligten. Du må ikke efterlade en person i hjælpeløs tilstand hvis du  på nogen måde kan afhjælpe den. Færdselsloven er vel også et eksempel herpå nemlig at der stilles nogle spilleregler op for hvordan du skal agerer for ikke at gøre skade. Bruger vi ord som </a:t>
            </a:r>
            <a:r>
              <a:rPr lang="da-DK" baseline="0" dirty="0" err="1" smtClean="0"/>
              <a:t>deontologi</a:t>
            </a:r>
            <a:r>
              <a:rPr lang="da-DK" baseline="0" dirty="0" smtClean="0"/>
              <a:t> i stedet for at fortælle eller forklare hvad vi taler om kan vi med rette blive anklaget for at være i vogternes råd afskærmet fra de almindelige!</a:t>
            </a:r>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14</a:t>
            </a:fld>
            <a:endParaRPr lang="da-DK"/>
          </a:p>
        </p:txBody>
      </p:sp>
    </p:spTree>
    <p:extLst>
      <p:ext uri="{BB962C8B-B14F-4D97-AF65-F5344CB8AC3E}">
        <p14:creationId xmlns:p14="http://schemas.microsoft.com/office/powerpoint/2010/main" val="54434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Aktiv dødshjælp eller ret til under visse omstændigheder at tage livet af en anden eller hjælpe med at dø! Skal man ikke give alle 70 årige en pille som de kan tage når de bliver syge for derigennem at spare samfundet for udgifterne med at behandle dem.</a:t>
            </a:r>
            <a:r>
              <a:rPr lang="da-DK" baseline="0" dirty="0" smtClean="0"/>
              <a:t> De har jo ingen nytte værdi.</a:t>
            </a:r>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15</a:t>
            </a:fld>
            <a:endParaRPr lang="da-DK"/>
          </a:p>
        </p:txBody>
      </p:sp>
    </p:spTree>
    <p:extLst>
      <p:ext uri="{BB962C8B-B14F-4D97-AF65-F5344CB8AC3E}">
        <p14:creationId xmlns:p14="http://schemas.microsoft.com/office/powerpoint/2010/main" val="3361470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Mit eget fattige eksempel er udviklet efter at have studeret Sarah lidt. Set med mine øjne vil det altid</a:t>
            </a:r>
            <a:r>
              <a:rPr lang="da-DK" baseline="0" dirty="0" smtClean="0"/>
              <a:t> være forkert at ombringe et menneske fordi det er at frarøve mennesket livet og en forlods opgiven af muligheden for at skabe så gode rammer som det overhovedet er muligt for et godt liv. Det kan aldrig være min vurdering af hvad der er et godt Liv, Som Svende Lings fastslår han kan, der skal være afgørende for de handlinger jeg som fagperson vælger. </a:t>
            </a:r>
          </a:p>
          <a:p>
            <a:r>
              <a:rPr lang="da-DK" baseline="0" dirty="0" smtClean="0"/>
              <a:t>Hvad er et godt liv? Hvem skal afgøre hvad et godt liv er? Skal jeg med min selvbestemmelse medvirke til at andre måske ikke får et godt Liv?</a:t>
            </a:r>
            <a:endParaRPr lang="da-DK" dirty="0" smtClean="0"/>
          </a:p>
          <a:p>
            <a:endParaRPr lang="da-DK" dirty="0" smtClean="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16</a:t>
            </a:fld>
            <a:endParaRPr lang="da-DK"/>
          </a:p>
        </p:txBody>
      </p:sp>
    </p:spTree>
    <p:extLst>
      <p:ext uri="{BB962C8B-B14F-4D97-AF65-F5344CB8AC3E}">
        <p14:creationId xmlns:p14="http://schemas.microsoft.com/office/powerpoint/2010/main" val="1898652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Til sidst fra foreningens seneste rapport om livskvalitet. Jeg kan tilbage fra mit tidlige live som ung læge i Københavns amt, huske de årlige diskussioner</a:t>
            </a:r>
            <a:r>
              <a:rPr lang="da-DK" baseline="0" dirty="0" smtClean="0"/>
              <a:t> i sygehusudvalget fordi der var en særlig post i sygehus budgettet som hedder behandling af blødere. Den medicinske udvikling skaber uafbrudt nye muligheder som det efter min opfattelse er en forpligtelse at raffinere og gøre brugbar. Om vi i en ikke for fjerne fremtid får mulighed for at reparere kromosomer som det for eksempel forsøges med at sende kromosomstykker med inaktiv virus ind i cellerne så det for eksempel bliver muligt at kurere arvelige defekter eller?</a:t>
            </a:r>
          </a:p>
          <a:p>
            <a:endParaRPr lang="da-DK" baseline="0" dirty="0" smtClean="0"/>
          </a:p>
          <a:p>
            <a:r>
              <a:rPr lang="da-DK" baseline="0" dirty="0" smtClean="0"/>
              <a:t>Det er også Etik!</a:t>
            </a:r>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17</a:t>
            </a:fld>
            <a:endParaRPr lang="da-DK"/>
          </a:p>
        </p:txBody>
      </p:sp>
    </p:spTree>
    <p:extLst>
      <p:ext uri="{BB962C8B-B14F-4D97-AF65-F5344CB8AC3E}">
        <p14:creationId xmlns:p14="http://schemas.microsoft.com/office/powerpoint/2010/main" val="1532607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18</a:t>
            </a:fld>
            <a:endParaRPr lang="da-DK"/>
          </a:p>
        </p:txBody>
      </p:sp>
    </p:spTree>
    <p:extLst>
      <p:ext uri="{BB962C8B-B14F-4D97-AF65-F5344CB8AC3E}">
        <p14:creationId xmlns:p14="http://schemas.microsoft.com/office/powerpoint/2010/main" val="8815006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Nogen</a:t>
            </a:r>
            <a:r>
              <a:rPr lang="da-DK" baseline="0" dirty="0" smtClean="0"/>
              <a:t> vil allerede her diskutere dilemmaet, om man skal fravælge befrugtede æg der i praksis kan medføre fødsel af et sygt barn. Hvem har nytte af dette?</a:t>
            </a:r>
          </a:p>
          <a:p>
            <a:r>
              <a:rPr lang="da-DK" baseline="0" dirty="0" smtClean="0"/>
              <a:t>Hven skal i den sidste ende afgøre om man det er godt eller skidt at der fødes syge børn (måske er den fravalgte en kommende Einstein eller Hitler)</a:t>
            </a:r>
          </a:p>
          <a:p>
            <a:r>
              <a:rPr lang="da-DK" baseline="0" dirty="0" smtClean="0"/>
              <a:t>?</a:t>
            </a:r>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19</a:t>
            </a:fld>
            <a:endParaRPr lang="da-DK"/>
          </a:p>
        </p:txBody>
      </p:sp>
    </p:spTree>
    <p:extLst>
      <p:ext uri="{BB962C8B-B14F-4D97-AF65-F5344CB8AC3E}">
        <p14:creationId xmlns:p14="http://schemas.microsoft.com/office/powerpoint/2010/main" val="180809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2</a:t>
            </a:fld>
            <a:endParaRPr lang="da-DK"/>
          </a:p>
        </p:txBody>
      </p:sp>
    </p:spTree>
    <p:extLst>
      <p:ext uri="{BB962C8B-B14F-4D97-AF65-F5344CB8AC3E}">
        <p14:creationId xmlns:p14="http://schemas.microsoft.com/office/powerpoint/2010/main" val="32598467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Et mindretal på 6 af medlemmerne mener, at CRISPR bør tages i brug til at fjerne arveanlæg for alvorlige sygdomme inden fødslen, når og hvis der udvikles sikre metoder til at gøre det. </a:t>
            </a:r>
          </a:p>
          <a:p>
            <a:r>
              <a:rPr lang="da-DK" dirty="0" smtClean="0"/>
              <a:t>"Det vil principielt være godt at fjerne sygdomme før fremfor efter fødslen. Betingelsen er, at metoderne skal være langt bedre afprøvede og sikre, end i dag, og at formålet kun er at fjerne sygdomme, ikke at ændre ved normale egenskaber som fx intelligens," siger filosof og medlem af Det Etiske Råd, Thomas Ploug.</a:t>
            </a:r>
          </a:p>
          <a:p>
            <a:r>
              <a:rPr lang="da-DK" dirty="0" smtClean="0"/>
              <a:t>Er der forskel på om redigering sker i voksne eller i et embryon?</a:t>
            </a:r>
          </a:p>
          <a:p>
            <a:r>
              <a:rPr lang="da-DK" dirty="0" smtClean="0"/>
              <a:t>Husk at </a:t>
            </a:r>
            <a:r>
              <a:rPr lang="da-DK" dirty="0" smtClean="0"/>
              <a:t>forskningen </a:t>
            </a:r>
            <a:r>
              <a:rPr lang="da-DK" dirty="0" smtClean="0"/>
              <a:t>drøner </a:t>
            </a:r>
            <a:r>
              <a:rPr lang="da-DK" dirty="0" smtClean="0"/>
              <a:t>derudaf</a:t>
            </a:r>
            <a:r>
              <a:rPr lang="da-DK" baseline="0" dirty="0" smtClean="0"/>
              <a:t> </a:t>
            </a:r>
            <a:r>
              <a:rPr lang="da-DK" baseline="0" dirty="0" smtClean="0"/>
              <a:t>med </a:t>
            </a:r>
            <a:r>
              <a:rPr lang="da-DK" baseline="0" dirty="0" smtClean="0"/>
              <a:t>lysets </a:t>
            </a:r>
            <a:r>
              <a:rPr lang="da-DK" baseline="0" dirty="0" smtClean="0"/>
              <a:t>hastighed!</a:t>
            </a:r>
            <a:endParaRPr lang="da-DK" dirty="0" smtClean="0"/>
          </a:p>
          <a:p>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20</a:t>
            </a:fld>
            <a:endParaRPr lang="da-DK"/>
          </a:p>
        </p:txBody>
      </p:sp>
    </p:spTree>
    <p:extLst>
      <p:ext uri="{BB962C8B-B14F-4D97-AF65-F5344CB8AC3E}">
        <p14:creationId xmlns:p14="http://schemas.microsoft.com/office/powerpoint/2010/main" val="3298854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t>Kan man reparere et </a:t>
            </a:r>
            <a:r>
              <a:rPr lang="da-DK" baseline="0" smtClean="0"/>
              <a:t>embryons kromosomer?</a:t>
            </a:r>
            <a:endParaRPr lang="da-DK" baseline="0" dirty="0" smtClean="0"/>
          </a:p>
          <a:p>
            <a:r>
              <a:rPr lang="da-DK" dirty="0" smtClean="0"/>
              <a:t>Som et minimum i åbenhed når vi prioriterer.</a:t>
            </a:r>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21</a:t>
            </a:fld>
            <a:endParaRPr lang="da-DK"/>
          </a:p>
        </p:txBody>
      </p:sp>
    </p:spTree>
    <p:extLst>
      <p:ext uri="{BB962C8B-B14F-4D97-AF65-F5344CB8AC3E}">
        <p14:creationId xmlns:p14="http://schemas.microsoft.com/office/powerpoint/2010/main" val="11924904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22</a:t>
            </a:fld>
            <a:endParaRPr lang="da-DK"/>
          </a:p>
        </p:txBody>
      </p:sp>
    </p:spTree>
    <p:extLst>
      <p:ext uri="{BB962C8B-B14F-4D97-AF65-F5344CB8AC3E}">
        <p14:creationId xmlns:p14="http://schemas.microsoft.com/office/powerpoint/2010/main" val="3948510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Rådvildhed! Fører</a:t>
            </a:r>
            <a:r>
              <a:rPr lang="da-DK" baseline="0" dirty="0" smtClean="0"/>
              <a:t> t</a:t>
            </a:r>
            <a:r>
              <a:rPr lang="da-DK" dirty="0" smtClean="0"/>
              <a:t>il at bede nogen om at finde ud af hvad der er op og ned på en eller anden problematik. Facebook</a:t>
            </a:r>
            <a:r>
              <a:rPr lang="da-DK" baseline="0" dirty="0" smtClean="0"/>
              <a:t> skandalen er blevet et andet eksempel, fordi flere og flere nu taler om at vi skal have et dataetisk råd for at vejlede os om hvad vi må og ikke må. Man kunne jo lidt provokerende sige at hvis man blot ville følge den aktuelle lovgivning ville vi nå et stykke vej. Og hvis vi samtidig lærer almindelig takt og tone kunne vi nå endnu et stykke men i den aktuelle sammenhæng er grænserne for hvad man kan og ikke kan flyttet og den offentlige forvaltning har, sagt lidt provokerende, været rystende ligeglade med hvorledes man behandlede vores elektroniske data. Se blot historien om cd-rommen med personnumre som oveni købet </a:t>
            </a:r>
            <a:r>
              <a:rPr lang="da-DK" baseline="0" dirty="0" err="1" smtClean="0"/>
              <a:t>ukrypteret</a:t>
            </a:r>
            <a:r>
              <a:rPr lang="da-DK" baseline="0" dirty="0" smtClean="0"/>
              <a:t> blev sendt til den en forkert adresse.</a:t>
            </a:r>
            <a:endParaRPr lang="da-DK" dirty="0"/>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3</a:t>
            </a:fld>
            <a:endParaRPr lang="da-DK"/>
          </a:p>
        </p:txBody>
      </p:sp>
    </p:spTree>
    <p:extLst>
      <p:ext uri="{BB962C8B-B14F-4D97-AF65-F5344CB8AC3E}">
        <p14:creationId xmlns:p14="http://schemas.microsoft.com/office/powerpoint/2010/main" val="1559634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4</a:t>
            </a:fld>
            <a:endParaRPr lang="da-DK"/>
          </a:p>
        </p:txBody>
      </p:sp>
    </p:spTree>
    <p:extLst>
      <p:ext uri="{BB962C8B-B14F-4D97-AF65-F5344CB8AC3E}">
        <p14:creationId xmlns:p14="http://schemas.microsoft.com/office/powerpoint/2010/main" val="2848684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5</a:t>
            </a:fld>
            <a:endParaRPr lang="da-DK"/>
          </a:p>
        </p:txBody>
      </p:sp>
    </p:spTree>
    <p:extLst>
      <p:ext uri="{BB962C8B-B14F-4D97-AF65-F5344CB8AC3E}">
        <p14:creationId xmlns:p14="http://schemas.microsoft.com/office/powerpoint/2010/main" val="3522130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30250" y="750888"/>
            <a:ext cx="5427663" cy="3757612"/>
          </a:xfrm>
        </p:spPr>
      </p:sp>
      <p:sp>
        <p:nvSpPr>
          <p:cNvPr id="3" name="Pladsholder til noter 2"/>
          <p:cNvSpPr txBox="1">
            <a:spLocks noGrp="1"/>
          </p:cNvSpPr>
          <p:nvPr>
            <p:ph type="body" sz="quarter" idx="1"/>
          </p:nvPr>
        </p:nvSpPr>
        <p:spPr/>
        <p:txBody>
          <a:bodyPr/>
          <a:lstStyle/>
          <a:p>
            <a:r>
              <a:rPr lang="da-DK" dirty="0" smtClean="0"/>
              <a:t>Christoffer </a:t>
            </a:r>
            <a:r>
              <a:rPr lang="da-DK" dirty="0" err="1" smtClean="0"/>
              <a:t>Alsruni</a:t>
            </a:r>
            <a:r>
              <a:rPr lang="da-DK" dirty="0" smtClean="0"/>
              <a:t> var på trods af medlemskab varm fortaler for at </a:t>
            </a:r>
            <a:r>
              <a:rPr lang="da-DK" dirty="0" err="1" smtClean="0"/>
              <a:t>nedklægge</a:t>
            </a:r>
            <a:r>
              <a:rPr lang="da-DK" dirty="0" smtClean="0"/>
              <a:t> Vogternes Råd som han hånligt kaldte det.</a:t>
            </a:r>
            <a:endParaRPr lang="da-DK" dirty="0"/>
          </a:p>
        </p:txBody>
      </p:sp>
      <p:sp>
        <p:nvSpPr>
          <p:cNvPr id="4" name="Pladsholder til diasnummer 3"/>
          <p:cNvSpPr txBox="1"/>
          <p:nvPr/>
        </p:nvSpPr>
        <p:spPr>
          <a:xfrm>
            <a:off x="3901693" y="9516033"/>
            <a:ext cx="2984871" cy="500936"/>
          </a:xfrm>
          <a:prstGeom prst="rect">
            <a:avLst/>
          </a:prstGeom>
          <a:noFill/>
          <a:ln>
            <a:noFill/>
          </a:ln>
        </p:spPr>
        <p:txBody>
          <a:bodyPr vert="horz" wrap="square" lIns="96606" tIns="48303" rIns="96606" bIns="48303" anchor="b" anchorCtr="0" compatLnSpc="1"/>
          <a:lstStyle/>
          <a:p>
            <a:pPr algn="r" defTabSz="966064">
              <a:defRPr sz="1800" b="0" i="0" u="none" strike="noStrike" kern="0" cap="none" spc="0" baseline="0">
                <a:solidFill>
                  <a:srgbClr val="000000"/>
                </a:solidFill>
                <a:uFillTx/>
              </a:defRPr>
            </a:pPr>
            <a:fld id="{35FF09EF-6499-4533-9827-B1D2152EBD32}" type="slidenum">
              <a:rPr/>
              <a:pPr algn="r" defTabSz="966064">
                <a:defRPr sz="1800" b="0" i="0" u="none" strike="noStrike" kern="0" cap="none" spc="0" baseline="0">
                  <a:solidFill>
                    <a:srgbClr val="000000"/>
                  </a:solidFill>
                  <a:uFillTx/>
                </a:defRPr>
              </a:pPr>
              <a:t>6</a:t>
            </a:fld>
            <a:endParaRPr lang="da-DK" sz="1300">
              <a:solidFill>
                <a:srgbClr val="000000"/>
              </a:solidFill>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7</a:t>
            </a:fld>
            <a:endParaRPr lang="da-DK"/>
          </a:p>
        </p:txBody>
      </p:sp>
    </p:spTree>
    <p:extLst>
      <p:ext uri="{BB962C8B-B14F-4D97-AF65-F5344CB8AC3E}">
        <p14:creationId xmlns:p14="http://schemas.microsoft.com/office/powerpoint/2010/main" val="1079282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pPr lvl="0"/>
            <a:fld id="{7A0B286F-BA21-4FEB-A3A3-30520A75F6BB}" type="slidenum">
              <a:rPr lang="da-DK" smtClean="0"/>
              <a:pPr lvl="0"/>
              <a:t>8</a:t>
            </a:fld>
            <a:endParaRPr lang="da-DK"/>
          </a:p>
        </p:txBody>
      </p:sp>
    </p:spTree>
    <p:extLst>
      <p:ext uri="{BB962C8B-B14F-4D97-AF65-F5344CB8AC3E}">
        <p14:creationId xmlns:p14="http://schemas.microsoft.com/office/powerpoint/2010/main" val="2449077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30250" y="750888"/>
            <a:ext cx="5427663" cy="3757612"/>
          </a:xfrm>
        </p:spPr>
      </p:sp>
      <p:sp>
        <p:nvSpPr>
          <p:cNvPr id="3" name="Pladsholder til noter 2"/>
          <p:cNvSpPr txBox="1">
            <a:spLocks noGrp="1"/>
          </p:cNvSpPr>
          <p:nvPr>
            <p:ph type="body" sz="quarter" idx="1"/>
          </p:nvPr>
        </p:nvSpPr>
        <p:spPr/>
        <p:txBody>
          <a:bodyPr/>
          <a:lstStyle/>
          <a:p>
            <a:r>
              <a:rPr lang="da-DK" dirty="0" smtClean="0"/>
              <a:t>Rødt fremhæver et</a:t>
            </a:r>
            <a:r>
              <a:rPr lang="da-DK" baseline="0" dirty="0" smtClean="0"/>
              <a:t> tema som lige nu så politisk er skudt til, hjørne</a:t>
            </a:r>
            <a:r>
              <a:rPr lang="da-DK" dirty="0" smtClean="0"/>
              <a:t>.</a:t>
            </a:r>
            <a:endParaRPr lang="da-DK" dirty="0"/>
          </a:p>
        </p:txBody>
      </p:sp>
      <p:sp>
        <p:nvSpPr>
          <p:cNvPr id="4" name="Pladsholder til diasnummer 3"/>
          <p:cNvSpPr txBox="1"/>
          <p:nvPr/>
        </p:nvSpPr>
        <p:spPr>
          <a:xfrm>
            <a:off x="3901693" y="9516033"/>
            <a:ext cx="2984871" cy="500936"/>
          </a:xfrm>
          <a:prstGeom prst="rect">
            <a:avLst/>
          </a:prstGeom>
          <a:noFill/>
          <a:ln>
            <a:noFill/>
          </a:ln>
        </p:spPr>
        <p:txBody>
          <a:bodyPr vert="horz" wrap="square" lIns="96606" tIns="48303" rIns="96606" bIns="48303" anchor="b" anchorCtr="0" compatLnSpc="1"/>
          <a:lstStyle/>
          <a:p>
            <a:pPr algn="r" defTabSz="966064">
              <a:defRPr sz="1800" b="0" i="0" u="none" strike="noStrike" kern="0" cap="none" spc="0" baseline="0">
                <a:solidFill>
                  <a:srgbClr val="000000"/>
                </a:solidFill>
                <a:uFillTx/>
              </a:defRPr>
            </a:pPr>
            <a:fld id="{7ADB517E-28A8-44B6-BDB8-4147E21553F4}" type="slidenum">
              <a:rPr/>
              <a:pPr algn="r" defTabSz="966064">
                <a:defRPr sz="1800" b="0" i="0" u="none" strike="noStrike" kern="0" cap="none" spc="0" baseline="0">
                  <a:solidFill>
                    <a:srgbClr val="000000"/>
                  </a:solidFill>
                  <a:uFillTx/>
                </a:defRPr>
              </a:pPr>
              <a:t>9</a:t>
            </a:fld>
            <a:endParaRPr lang="da-DK" sz="1300">
              <a:solidFill>
                <a:srgbClr val="000000"/>
              </a:solidFill>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orange">
    <p:spTree>
      <p:nvGrpSpPr>
        <p:cNvPr id="1" name=""/>
        <p:cNvGrpSpPr/>
        <p:nvPr/>
      </p:nvGrpSpPr>
      <p:grpSpPr>
        <a:xfrm>
          <a:off x="0" y="0"/>
          <a:ext cx="0" cy="0"/>
          <a:chOff x="0" y="0"/>
          <a:chExt cx="0" cy="0"/>
        </a:xfrm>
      </p:grpSpPr>
      <p:sp>
        <p:nvSpPr>
          <p:cNvPr id="2" name="Rektangel 10"/>
          <p:cNvSpPr/>
          <p:nvPr/>
        </p:nvSpPr>
        <p:spPr>
          <a:xfrm>
            <a:off x="0" y="0"/>
            <a:ext cx="9905996" cy="6858000"/>
          </a:xfrm>
          <a:prstGeom prst="rect">
            <a:avLst/>
          </a:prstGeom>
          <a:solidFill>
            <a:srgbClr val="DF5933"/>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3" name="Titel 1"/>
          <p:cNvSpPr txBox="1">
            <a:spLocks noGrp="1"/>
          </p:cNvSpPr>
          <p:nvPr>
            <p:ph type="ctrTitle"/>
          </p:nvPr>
        </p:nvSpPr>
        <p:spPr>
          <a:xfrm>
            <a:off x="488499" y="2130423"/>
            <a:ext cx="7488835" cy="1470026"/>
          </a:xfrm>
        </p:spPr>
        <p:txBody>
          <a:bodyPr lIns="0" anchor="b"/>
          <a:lstStyle>
            <a:lvl1pPr>
              <a:defRPr b="1">
                <a:solidFill>
                  <a:srgbClr val="FFFFFF"/>
                </a:solidFill>
              </a:defRPr>
            </a:lvl1pPr>
          </a:lstStyle>
          <a:p>
            <a:pPr lvl="0"/>
            <a:r>
              <a:rPr lang="da-DK"/>
              <a:t>Klik for at redigere i master</a:t>
            </a:r>
          </a:p>
        </p:txBody>
      </p:sp>
      <p:sp>
        <p:nvSpPr>
          <p:cNvPr id="4" name="Undertitel 2"/>
          <p:cNvSpPr txBox="1">
            <a:spLocks noGrp="1"/>
          </p:cNvSpPr>
          <p:nvPr>
            <p:ph type="subTitle" idx="1"/>
          </p:nvPr>
        </p:nvSpPr>
        <p:spPr>
          <a:xfrm>
            <a:off x="1352599" y="3764632"/>
            <a:ext cx="6696745" cy="1752603"/>
          </a:xfrm>
        </p:spPr>
        <p:txBody>
          <a:bodyPr lIns="0" tIns="0" rIns="0" bIns="0"/>
          <a:lstStyle>
            <a:lvl1pPr marL="0" indent="0">
              <a:spcBef>
                <a:spcPts val="700"/>
              </a:spcBef>
              <a:buNone/>
              <a:defRPr sz="2800">
                <a:solidFill>
                  <a:srgbClr val="FFFFFF"/>
                </a:solidFill>
              </a:defRPr>
            </a:lvl1pPr>
          </a:lstStyle>
          <a:p>
            <a:pPr lvl="0"/>
            <a:r>
              <a:rPr lang="da-DK"/>
              <a:t>Klik for at redigere i master</a:t>
            </a:r>
          </a:p>
        </p:txBody>
      </p:sp>
      <p:sp>
        <p:nvSpPr>
          <p:cNvPr id="5" name="Pladsholder til dato 3"/>
          <p:cNvSpPr txBox="1">
            <a:spLocks noGrp="1"/>
          </p:cNvSpPr>
          <p:nvPr>
            <p:ph type="dt" sz="half" idx="7"/>
          </p:nvPr>
        </p:nvSpPr>
        <p:spPr/>
        <p:txBody>
          <a:bodyPr/>
          <a:lstStyle>
            <a:lvl1pPr>
              <a:defRPr>
                <a:solidFill>
                  <a:srgbClr val="FFFFFF"/>
                </a:solidFill>
              </a:defRPr>
            </a:lvl1pPr>
          </a:lstStyle>
          <a:p>
            <a:pPr lvl="0"/>
            <a:fld id="{0B3E97CB-B314-4B24-BECA-6F1F6CF91453}" type="datetime1">
              <a:rPr lang="da-DK"/>
              <a:pPr lvl="0"/>
              <a:t>14-04-2018</a:t>
            </a:fld>
            <a:endParaRPr lang="da-DK"/>
          </a:p>
        </p:txBody>
      </p:sp>
      <p:sp>
        <p:nvSpPr>
          <p:cNvPr id="6" name="Pladsholder til sidefod 4"/>
          <p:cNvSpPr txBox="1">
            <a:spLocks noGrp="1"/>
          </p:cNvSpPr>
          <p:nvPr>
            <p:ph type="ftr" sz="quarter" idx="9"/>
          </p:nvPr>
        </p:nvSpPr>
        <p:spPr/>
        <p:txBody>
          <a:bodyPr/>
          <a:lstStyle>
            <a:lvl1pPr>
              <a:defRPr>
                <a:solidFill>
                  <a:srgbClr val="FFFFFF"/>
                </a:solidFill>
              </a:defRPr>
            </a:lvl1pPr>
          </a:lstStyle>
          <a:p>
            <a:pPr lvl="0"/>
            <a:r>
              <a:rPr lang="da-DK"/>
              <a:t>Det Etiske Råd i overskrifter</a:t>
            </a:r>
          </a:p>
        </p:txBody>
      </p:sp>
      <p:sp>
        <p:nvSpPr>
          <p:cNvPr id="7" name="Pladsholder til diasnummer 5"/>
          <p:cNvSpPr txBox="1">
            <a:spLocks noGrp="1"/>
          </p:cNvSpPr>
          <p:nvPr>
            <p:ph type="sldNum" sz="quarter" idx="8"/>
          </p:nvPr>
        </p:nvSpPr>
        <p:spPr/>
        <p:txBody>
          <a:bodyPr/>
          <a:lstStyle>
            <a:lvl1pPr>
              <a:defRPr>
                <a:solidFill>
                  <a:srgbClr val="FFFFFF"/>
                </a:solidFill>
              </a:defRPr>
            </a:lvl1pPr>
          </a:lstStyle>
          <a:p>
            <a:pPr lvl="0"/>
            <a:fld id="{2B71FE10-3790-4AC0-8C78-F9D76668E648}" type="slidenum">
              <a:rPr/>
              <a:pPr lvl="0"/>
              <a:t>‹nr.›</a:t>
            </a:fld>
            <a:endParaRPr lang="da-DK"/>
          </a:p>
        </p:txBody>
      </p:sp>
      <p:cxnSp>
        <p:nvCxnSpPr>
          <p:cNvPr id="8" name="Lige forbindelse 6"/>
          <p:cNvCxnSpPr/>
          <p:nvPr/>
        </p:nvCxnSpPr>
        <p:spPr>
          <a:xfrm>
            <a:off x="560509" y="3883493"/>
            <a:ext cx="624783" cy="0"/>
          </a:xfrm>
          <a:prstGeom prst="straightConnector1">
            <a:avLst/>
          </a:prstGeom>
          <a:noFill/>
          <a:ln w="57150">
            <a:solidFill>
              <a:srgbClr val="FFFFFF"/>
            </a:solidFill>
            <a:prstDash val="solid"/>
          </a:ln>
        </p:spPr>
      </p:cxnSp>
      <p:sp>
        <p:nvSpPr>
          <p:cNvPr id="9"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10"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1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pic>
        <p:nvPicPr>
          <p:cNvPr id="11" name="Billede 11"/>
          <p:cNvPicPr>
            <a:picLocks noChangeAspect="1"/>
          </p:cNvPicPr>
          <p:nvPr/>
        </p:nvPicPr>
        <p:blipFill>
          <a:blip r:embed="rId2" cstate="print"/>
          <a:stretch>
            <a:fillRect/>
          </a:stretch>
        </p:blipFill>
        <p:spPr>
          <a:xfrm>
            <a:off x="7913136" y="5949278"/>
            <a:ext cx="1497485" cy="659584"/>
          </a:xfrm>
          <a:prstGeom prst="rect">
            <a:avLst/>
          </a:prstGeom>
          <a:noFill/>
          <a:ln>
            <a:noFill/>
          </a:ln>
        </p:spPr>
      </p:pic>
    </p:spTree>
    <p:extLst>
      <p:ext uri="{BB962C8B-B14F-4D97-AF65-F5344CB8AC3E}">
        <p14:creationId xmlns:p14="http://schemas.microsoft.com/office/powerpoint/2010/main" val="2575235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lutdias">
    <p:bg>
      <p:bgPr>
        <a:solidFill>
          <a:srgbClr val="DF5933"/>
        </a:solidFill>
        <a:effectLst/>
      </p:bgPr>
    </p:bg>
    <p:spTree>
      <p:nvGrpSpPr>
        <p:cNvPr id="1" name=""/>
        <p:cNvGrpSpPr/>
        <p:nvPr/>
      </p:nvGrpSpPr>
      <p:grpSpPr>
        <a:xfrm>
          <a:off x="0" y="0"/>
          <a:ext cx="0" cy="0"/>
          <a:chOff x="0" y="0"/>
          <a:chExt cx="0" cy="0"/>
        </a:xfrm>
      </p:grpSpPr>
      <p:pic>
        <p:nvPicPr>
          <p:cNvPr id="2" name="Billede 9"/>
          <p:cNvPicPr>
            <a:picLocks noChangeAspect="1"/>
          </p:cNvPicPr>
          <p:nvPr/>
        </p:nvPicPr>
        <p:blipFill>
          <a:blip r:embed="rId2" cstate="print"/>
          <a:stretch>
            <a:fillRect/>
          </a:stretch>
        </p:blipFill>
        <p:spPr>
          <a:xfrm>
            <a:off x="2576733" y="1844822"/>
            <a:ext cx="3547332" cy="1562453"/>
          </a:xfrm>
          <a:prstGeom prst="rect">
            <a:avLst/>
          </a:prstGeom>
          <a:noFill/>
          <a:ln>
            <a:noFill/>
          </a:ln>
        </p:spPr>
      </p:pic>
      <p:sp>
        <p:nvSpPr>
          <p:cNvPr id="3" name="Tekstboks 10"/>
          <p:cNvSpPr txBox="1"/>
          <p:nvPr/>
        </p:nvSpPr>
        <p:spPr>
          <a:xfrm>
            <a:off x="4554781" y="3861840"/>
            <a:ext cx="2808314" cy="1384995"/>
          </a:xfrm>
          <a:prstGeom prst="rect">
            <a:avLst/>
          </a:prstGeom>
          <a:noFill/>
          <a:ln>
            <a:noFill/>
          </a:ln>
        </p:spPr>
        <p:txBody>
          <a:bodyPr vert="horz" wrap="square" lIns="0" tIns="0" rIns="0" bIns="0" anchor="t" anchorCtr="0" compatLnSpc="1">
            <a:spAutoFit/>
          </a:bodyPr>
          <a:lstStyle/>
          <a:p>
            <a:pPr marL="0" marR="0" lvl="0" indent="0" algn="l" defTabSz="914400" rtl="0" fontAlgn="auto" hangingPunct="1">
              <a:lnSpc>
                <a:spcPts val="1800"/>
              </a:lnSpc>
              <a:spcBef>
                <a:spcPts val="0"/>
              </a:spcBef>
              <a:spcAft>
                <a:spcPts val="0"/>
              </a:spcAft>
              <a:buNone/>
              <a:tabLst/>
              <a:defRPr sz="1800" b="0" i="0" u="none" strike="noStrike" kern="0" cap="none" spc="0" baseline="0">
                <a:solidFill>
                  <a:srgbClr val="000000"/>
                </a:solidFill>
                <a:uFillTx/>
              </a:defRPr>
            </a:pPr>
            <a:r>
              <a:rPr lang="da-DK" sz="1200" b="1" i="0" u="none" strike="noStrike" kern="1200" cap="none" spc="0" baseline="0">
                <a:solidFill>
                  <a:srgbClr val="FFFFFF"/>
                </a:solidFill>
                <a:uFillTx/>
                <a:latin typeface="Source Sans Pro" pitchFamily="34"/>
              </a:rPr>
              <a:t>DET ETISKE RÅD</a:t>
            </a:r>
          </a:p>
          <a:p>
            <a:pPr marL="0" marR="0" lvl="0" indent="0" algn="l" defTabSz="914400" rtl="0" fontAlgn="auto" hangingPunct="1">
              <a:lnSpc>
                <a:spcPts val="18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FFFFFF"/>
                </a:solidFill>
                <a:uFillTx/>
                <a:latin typeface="Source Sans Pro" pitchFamily="34"/>
              </a:rPr>
              <a:t>Holbergsgade 6</a:t>
            </a:r>
          </a:p>
          <a:p>
            <a:pPr marL="0" marR="0" lvl="0" indent="0" algn="l" defTabSz="914400" rtl="0" fontAlgn="auto" hangingPunct="1">
              <a:lnSpc>
                <a:spcPts val="18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FFFFFF"/>
                </a:solidFill>
                <a:uFillTx/>
                <a:latin typeface="Source Sans Pro" pitchFamily="34"/>
              </a:rPr>
              <a:t>1057 København K</a:t>
            </a:r>
          </a:p>
          <a:p>
            <a:pPr marL="0" marR="0" lvl="0" indent="0" algn="l" defTabSz="914400" rtl="0" fontAlgn="auto" hangingPunct="1">
              <a:lnSpc>
                <a:spcPts val="18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FFFFFF"/>
                </a:solidFill>
                <a:uFillTx/>
                <a:latin typeface="Source Sans Pro" pitchFamily="34"/>
              </a:rPr>
              <a:t>+45 72 26 93 70</a:t>
            </a:r>
          </a:p>
          <a:p>
            <a:pPr marL="0" marR="0" lvl="0" indent="0" algn="l" defTabSz="914400" rtl="0" fontAlgn="auto" hangingPunct="1">
              <a:lnSpc>
                <a:spcPts val="18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FFFFFF"/>
                </a:solidFill>
                <a:uFillTx/>
                <a:latin typeface="Source Sans Pro" pitchFamily="34"/>
              </a:rPr>
              <a:t>kontakt@etiskraad.dk</a:t>
            </a:r>
          </a:p>
          <a:p>
            <a:pPr marL="0" marR="0" lvl="0" indent="0" algn="l" defTabSz="914400" rtl="0" fontAlgn="auto" hangingPunct="1">
              <a:lnSpc>
                <a:spcPts val="18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FFFFFF"/>
                </a:solidFill>
                <a:uFillTx/>
                <a:latin typeface="Source Sans Pro" pitchFamily="34"/>
              </a:rPr>
              <a:t>www.etiskraad.dk</a:t>
            </a:r>
          </a:p>
        </p:txBody>
      </p:sp>
    </p:spTree>
    <p:extLst>
      <p:ext uri="{BB962C8B-B14F-4D97-AF65-F5344CB8AC3E}">
        <p14:creationId xmlns:p14="http://schemas.microsoft.com/office/powerpoint/2010/main" val="3241529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s orange + billede">
    <p:spTree>
      <p:nvGrpSpPr>
        <p:cNvPr id="1" name=""/>
        <p:cNvGrpSpPr/>
        <p:nvPr/>
      </p:nvGrpSpPr>
      <p:grpSpPr>
        <a:xfrm>
          <a:off x="0" y="0"/>
          <a:ext cx="0" cy="0"/>
          <a:chOff x="0" y="0"/>
          <a:chExt cx="0" cy="0"/>
        </a:xfrm>
      </p:grpSpPr>
      <p:pic>
        <p:nvPicPr>
          <p:cNvPr id="2" name="Billede 7"/>
          <p:cNvPicPr>
            <a:picLocks noChangeAspect="1"/>
          </p:cNvPicPr>
          <p:nvPr/>
        </p:nvPicPr>
        <p:blipFill>
          <a:blip r:embed="rId2" cstate="print"/>
          <a:srcRect l="-33232" t="-195" r="-33232" b="-195"/>
          <a:stretch>
            <a:fillRect/>
          </a:stretch>
        </p:blipFill>
        <p:spPr>
          <a:xfrm>
            <a:off x="-3289517" y="-329"/>
            <a:ext cx="16480003" cy="6866668"/>
          </a:xfrm>
          <a:prstGeom prst="rect">
            <a:avLst/>
          </a:prstGeom>
          <a:noFill/>
          <a:ln>
            <a:noFill/>
          </a:ln>
        </p:spPr>
      </p:pic>
      <p:sp>
        <p:nvSpPr>
          <p:cNvPr id="3" name="Rektangel 10"/>
          <p:cNvSpPr/>
          <p:nvPr/>
        </p:nvSpPr>
        <p:spPr>
          <a:xfrm>
            <a:off x="0" y="0"/>
            <a:ext cx="9905996" cy="6858000"/>
          </a:xfrm>
          <a:prstGeom prst="rect">
            <a:avLst/>
          </a:prstGeom>
          <a:solidFill>
            <a:srgbClr val="DF5933">
              <a:alpha val="85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4" name="Titel 1"/>
          <p:cNvSpPr txBox="1">
            <a:spLocks noGrp="1"/>
          </p:cNvSpPr>
          <p:nvPr>
            <p:ph type="ctrTitle"/>
          </p:nvPr>
        </p:nvSpPr>
        <p:spPr>
          <a:xfrm>
            <a:off x="488499" y="2130423"/>
            <a:ext cx="7488835" cy="1470026"/>
          </a:xfrm>
        </p:spPr>
        <p:txBody>
          <a:bodyPr lIns="0" anchor="b"/>
          <a:lstStyle>
            <a:lvl1pPr>
              <a:defRPr b="1">
                <a:solidFill>
                  <a:srgbClr val="FFFFFF"/>
                </a:solidFill>
              </a:defRPr>
            </a:lvl1pPr>
          </a:lstStyle>
          <a:p>
            <a:pPr lvl="0"/>
            <a:r>
              <a:rPr lang="da-DK"/>
              <a:t>Klik for at redigere i master</a:t>
            </a:r>
          </a:p>
        </p:txBody>
      </p:sp>
      <p:sp>
        <p:nvSpPr>
          <p:cNvPr id="5" name="Undertitel 2"/>
          <p:cNvSpPr txBox="1">
            <a:spLocks noGrp="1"/>
          </p:cNvSpPr>
          <p:nvPr>
            <p:ph type="subTitle" idx="1"/>
          </p:nvPr>
        </p:nvSpPr>
        <p:spPr>
          <a:xfrm>
            <a:off x="1352599" y="3764632"/>
            <a:ext cx="6696745" cy="1752603"/>
          </a:xfrm>
        </p:spPr>
        <p:txBody>
          <a:bodyPr lIns="0" tIns="0" rIns="0" bIns="0"/>
          <a:lstStyle>
            <a:lvl1pPr marL="0" indent="0">
              <a:spcBef>
                <a:spcPts val="700"/>
              </a:spcBef>
              <a:buNone/>
              <a:defRPr sz="2800">
                <a:solidFill>
                  <a:srgbClr val="FFFFFF"/>
                </a:solidFill>
              </a:defRPr>
            </a:lvl1pPr>
          </a:lstStyle>
          <a:p>
            <a:pPr lvl="0"/>
            <a:r>
              <a:rPr lang="da-DK"/>
              <a:t>Klik for at redigere i master</a:t>
            </a:r>
          </a:p>
        </p:txBody>
      </p:sp>
      <p:sp>
        <p:nvSpPr>
          <p:cNvPr id="6" name="Pladsholder til dato 3"/>
          <p:cNvSpPr txBox="1">
            <a:spLocks noGrp="1"/>
          </p:cNvSpPr>
          <p:nvPr>
            <p:ph type="dt" sz="half" idx="7"/>
          </p:nvPr>
        </p:nvSpPr>
        <p:spPr/>
        <p:txBody>
          <a:bodyPr/>
          <a:lstStyle>
            <a:lvl1pPr>
              <a:defRPr>
                <a:solidFill>
                  <a:srgbClr val="FFFFFF"/>
                </a:solidFill>
              </a:defRPr>
            </a:lvl1pPr>
          </a:lstStyle>
          <a:p>
            <a:pPr lvl="0"/>
            <a:fld id="{9F6D3587-ACB9-489D-AC26-0E597B5EB5EC}" type="datetime1">
              <a:rPr lang="da-DK"/>
              <a:pPr lvl="0"/>
              <a:t>14-04-2018</a:t>
            </a:fld>
            <a:endParaRPr lang="da-DK"/>
          </a:p>
        </p:txBody>
      </p:sp>
      <p:sp>
        <p:nvSpPr>
          <p:cNvPr id="7" name="Pladsholder til sidefod 4"/>
          <p:cNvSpPr txBox="1">
            <a:spLocks noGrp="1"/>
          </p:cNvSpPr>
          <p:nvPr>
            <p:ph type="ftr" sz="quarter" idx="9"/>
          </p:nvPr>
        </p:nvSpPr>
        <p:spPr/>
        <p:txBody>
          <a:bodyPr/>
          <a:lstStyle>
            <a:lvl1pPr>
              <a:defRPr>
                <a:solidFill>
                  <a:srgbClr val="FFFFFF"/>
                </a:solidFill>
              </a:defRPr>
            </a:lvl1pPr>
          </a:lstStyle>
          <a:p>
            <a:pPr lvl="0"/>
            <a:r>
              <a:rPr lang="da-DK"/>
              <a:t>Det Etiske Råd i overskrifter</a:t>
            </a:r>
          </a:p>
        </p:txBody>
      </p:sp>
      <p:sp>
        <p:nvSpPr>
          <p:cNvPr id="8" name="Pladsholder til diasnummer 5"/>
          <p:cNvSpPr txBox="1">
            <a:spLocks noGrp="1"/>
          </p:cNvSpPr>
          <p:nvPr>
            <p:ph type="sldNum" sz="quarter" idx="8"/>
          </p:nvPr>
        </p:nvSpPr>
        <p:spPr/>
        <p:txBody>
          <a:bodyPr/>
          <a:lstStyle>
            <a:lvl1pPr>
              <a:defRPr>
                <a:solidFill>
                  <a:srgbClr val="FFFFFF"/>
                </a:solidFill>
              </a:defRPr>
            </a:lvl1pPr>
          </a:lstStyle>
          <a:p>
            <a:pPr lvl="0"/>
            <a:fld id="{7F6A537B-7A24-4731-B8A2-1B5F94D69CFA}" type="slidenum">
              <a:rPr/>
              <a:pPr lvl="0"/>
              <a:t>‹nr.›</a:t>
            </a:fld>
            <a:endParaRPr lang="da-DK"/>
          </a:p>
        </p:txBody>
      </p:sp>
      <p:cxnSp>
        <p:nvCxnSpPr>
          <p:cNvPr id="9" name="Lige forbindelse 6"/>
          <p:cNvCxnSpPr/>
          <p:nvPr/>
        </p:nvCxnSpPr>
        <p:spPr>
          <a:xfrm>
            <a:off x="560509" y="3883493"/>
            <a:ext cx="624783" cy="0"/>
          </a:xfrm>
          <a:prstGeom prst="straightConnector1">
            <a:avLst/>
          </a:prstGeom>
          <a:noFill/>
          <a:ln w="57150">
            <a:solidFill>
              <a:srgbClr val="FFFFFF"/>
            </a:solidFill>
            <a:prstDash val="solid"/>
          </a:ln>
        </p:spPr>
      </p:cxnSp>
      <p:sp>
        <p:nvSpPr>
          <p:cNvPr id="10"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11"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1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pic>
        <p:nvPicPr>
          <p:cNvPr id="12" name="Billede 11"/>
          <p:cNvPicPr>
            <a:picLocks noChangeAspect="1"/>
          </p:cNvPicPr>
          <p:nvPr/>
        </p:nvPicPr>
        <p:blipFill>
          <a:blip r:embed="rId3" cstate="print"/>
          <a:stretch>
            <a:fillRect/>
          </a:stretch>
        </p:blipFill>
        <p:spPr>
          <a:xfrm>
            <a:off x="7913136" y="5949278"/>
            <a:ext cx="1497485" cy="659584"/>
          </a:xfrm>
          <a:prstGeom prst="rect">
            <a:avLst/>
          </a:prstGeom>
          <a:noFill/>
          <a:ln>
            <a:noFill/>
          </a:ln>
        </p:spPr>
      </p:pic>
    </p:spTree>
    <p:extLst>
      <p:ext uri="{BB962C8B-B14F-4D97-AF65-F5344CB8AC3E}">
        <p14:creationId xmlns:p14="http://schemas.microsoft.com/office/powerpoint/2010/main" val="3982743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s hvid">
    <p:spTree>
      <p:nvGrpSpPr>
        <p:cNvPr id="1" name=""/>
        <p:cNvGrpSpPr/>
        <p:nvPr/>
      </p:nvGrpSpPr>
      <p:grpSpPr>
        <a:xfrm>
          <a:off x="0" y="0"/>
          <a:ext cx="0" cy="0"/>
          <a:chOff x="0" y="0"/>
          <a:chExt cx="0" cy="0"/>
        </a:xfrm>
      </p:grpSpPr>
      <p:sp>
        <p:nvSpPr>
          <p:cNvPr id="2"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3"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3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4" name="Titel 1"/>
          <p:cNvSpPr txBox="1">
            <a:spLocks noGrp="1"/>
          </p:cNvSpPr>
          <p:nvPr>
            <p:ph type="ctrTitle"/>
          </p:nvPr>
        </p:nvSpPr>
        <p:spPr>
          <a:xfrm>
            <a:off x="488499" y="2130423"/>
            <a:ext cx="7488835" cy="1470026"/>
          </a:xfrm>
        </p:spPr>
        <p:txBody>
          <a:bodyPr lIns="0" anchor="b"/>
          <a:lstStyle>
            <a:lvl1pPr>
              <a:defRPr b="1"/>
            </a:lvl1pPr>
          </a:lstStyle>
          <a:p>
            <a:pPr lvl="0"/>
            <a:r>
              <a:rPr lang="da-DK"/>
              <a:t>Klik for at redigere i master</a:t>
            </a:r>
          </a:p>
        </p:txBody>
      </p:sp>
      <p:sp>
        <p:nvSpPr>
          <p:cNvPr id="5" name="Undertitel 2"/>
          <p:cNvSpPr txBox="1">
            <a:spLocks noGrp="1"/>
          </p:cNvSpPr>
          <p:nvPr>
            <p:ph type="subTitle" idx="1"/>
          </p:nvPr>
        </p:nvSpPr>
        <p:spPr>
          <a:xfrm>
            <a:off x="1352599" y="3764632"/>
            <a:ext cx="6696745" cy="1752603"/>
          </a:xfrm>
        </p:spPr>
        <p:txBody>
          <a:bodyPr lIns="0" tIns="0" rIns="0" bIns="0"/>
          <a:lstStyle>
            <a:lvl1pPr marL="0" indent="0">
              <a:spcBef>
                <a:spcPts val="700"/>
              </a:spcBef>
              <a:buNone/>
              <a:defRPr sz="2800">
                <a:solidFill>
                  <a:srgbClr val="898989"/>
                </a:solidFill>
              </a:defRPr>
            </a:lvl1pPr>
          </a:lstStyle>
          <a:p>
            <a:pPr lvl="0"/>
            <a:r>
              <a:rPr lang="da-DK"/>
              <a:t>Klik for at redigere i master</a:t>
            </a:r>
          </a:p>
        </p:txBody>
      </p:sp>
      <p:sp>
        <p:nvSpPr>
          <p:cNvPr id="6" name="Pladsholder til dato 3"/>
          <p:cNvSpPr txBox="1">
            <a:spLocks noGrp="1"/>
          </p:cNvSpPr>
          <p:nvPr>
            <p:ph type="dt" sz="half" idx="7"/>
          </p:nvPr>
        </p:nvSpPr>
        <p:spPr/>
        <p:txBody>
          <a:bodyPr/>
          <a:lstStyle>
            <a:lvl1pPr>
              <a:defRPr/>
            </a:lvl1pPr>
          </a:lstStyle>
          <a:p>
            <a:pPr lvl="0"/>
            <a:fld id="{12F1E120-9D3E-4D87-8ECD-C81CFB21324E}" type="datetime1">
              <a:rPr lang="da-DK"/>
              <a:pPr lvl="0"/>
              <a:t>14-04-2018</a:t>
            </a:fld>
            <a:endParaRPr lang="da-DK"/>
          </a:p>
        </p:txBody>
      </p:sp>
      <p:sp>
        <p:nvSpPr>
          <p:cNvPr id="7" name="Pladsholder til sidefod 4"/>
          <p:cNvSpPr txBox="1">
            <a:spLocks noGrp="1"/>
          </p:cNvSpPr>
          <p:nvPr>
            <p:ph type="ftr" sz="quarter" idx="9"/>
          </p:nvPr>
        </p:nvSpPr>
        <p:spPr/>
        <p:txBody>
          <a:bodyPr/>
          <a:lstStyle>
            <a:lvl1pPr>
              <a:defRPr/>
            </a:lvl1pPr>
          </a:lstStyle>
          <a:p>
            <a:pPr lvl="0"/>
            <a:r>
              <a:rPr lang="da-DK"/>
              <a:t>Det Etiske Råd i overskrifter</a:t>
            </a:r>
          </a:p>
        </p:txBody>
      </p:sp>
      <p:sp>
        <p:nvSpPr>
          <p:cNvPr id="8" name="Pladsholder til diasnummer 5"/>
          <p:cNvSpPr txBox="1">
            <a:spLocks noGrp="1"/>
          </p:cNvSpPr>
          <p:nvPr>
            <p:ph type="sldNum" sz="quarter" idx="8"/>
          </p:nvPr>
        </p:nvSpPr>
        <p:spPr/>
        <p:txBody>
          <a:bodyPr/>
          <a:lstStyle>
            <a:lvl1pPr>
              <a:defRPr/>
            </a:lvl1pPr>
          </a:lstStyle>
          <a:p>
            <a:pPr lvl="0"/>
            <a:fld id="{73020B57-A4AC-490D-A0BB-CD3639B44E10}" type="slidenum">
              <a:rPr/>
              <a:pPr lvl="0"/>
              <a:t>‹nr.›</a:t>
            </a:fld>
            <a:endParaRPr lang="da-DK"/>
          </a:p>
        </p:txBody>
      </p:sp>
      <p:cxnSp>
        <p:nvCxnSpPr>
          <p:cNvPr id="9" name="Lige forbindelse 6"/>
          <p:cNvCxnSpPr/>
          <p:nvPr/>
        </p:nvCxnSpPr>
        <p:spPr>
          <a:xfrm>
            <a:off x="560509" y="3883493"/>
            <a:ext cx="624783" cy="0"/>
          </a:xfrm>
          <a:prstGeom prst="straightConnector1">
            <a:avLst/>
          </a:prstGeom>
          <a:noFill/>
          <a:ln w="57150">
            <a:solidFill>
              <a:srgbClr val="DF5933"/>
            </a:solidFill>
            <a:prstDash val="solid"/>
          </a:ln>
        </p:spPr>
      </p:cxnSp>
      <p:pic>
        <p:nvPicPr>
          <p:cNvPr id="10" name="Billede 9"/>
          <p:cNvPicPr>
            <a:picLocks noChangeAspect="1"/>
          </p:cNvPicPr>
          <p:nvPr/>
        </p:nvPicPr>
        <p:blipFill>
          <a:blip r:embed="rId2" cstate="print"/>
          <a:stretch>
            <a:fillRect/>
          </a:stretch>
        </p:blipFill>
        <p:spPr>
          <a:xfrm>
            <a:off x="7911151" y="6009775"/>
            <a:ext cx="1501463" cy="659584"/>
          </a:xfrm>
          <a:prstGeom prst="rect">
            <a:avLst/>
          </a:prstGeom>
          <a:noFill/>
          <a:ln>
            <a:noFill/>
          </a:ln>
        </p:spPr>
      </p:pic>
    </p:spTree>
    <p:extLst>
      <p:ext uri="{BB962C8B-B14F-4D97-AF65-F5344CB8AC3E}">
        <p14:creationId xmlns:p14="http://schemas.microsoft.com/office/powerpoint/2010/main" val="1778133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og indholdsobjekt (én linje)">
    <p:spTree>
      <p:nvGrpSpPr>
        <p:cNvPr id="1" name=""/>
        <p:cNvGrpSpPr/>
        <p:nvPr/>
      </p:nvGrpSpPr>
      <p:grpSpPr>
        <a:xfrm>
          <a:off x="0" y="0"/>
          <a:ext cx="0" cy="0"/>
          <a:chOff x="0" y="0"/>
          <a:chExt cx="0" cy="0"/>
        </a:xfrm>
      </p:grpSpPr>
      <p:sp>
        <p:nvSpPr>
          <p:cNvPr id="2"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3"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3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4" name="Titel 1"/>
          <p:cNvSpPr txBox="1">
            <a:spLocks noGrp="1"/>
          </p:cNvSpPr>
          <p:nvPr>
            <p:ph type="title"/>
          </p:nvPr>
        </p:nvSpPr>
        <p:spPr>
          <a:xfrm>
            <a:off x="495303" y="692694"/>
            <a:ext cx="8915400" cy="720080"/>
          </a:xfrm>
        </p:spPr>
        <p:txBody>
          <a:bodyPr lIns="359999"/>
          <a:lstStyle>
            <a:lvl1pPr>
              <a:defRPr b="1"/>
            </a:lvl1pPr>
          </a:lstStyle>
          <a:p>
            <a:pPr lvl="0"/>
            <a:r>
              <a:rPr lang="da-DK"/>
              <a:t>Overskrift i én linje</a:t>
            </a:r>
          </a:p>
        </p:txBody>
      </p:sp>
      <p:sp>
        <p:nvSpPr>
          <p:cNvPr id="5" name="Pladsholder til indhold 2"/>
          <p:cNvSpPr txBox="1">
            <a:spLocks noGrp="1"/>
          </p:cNvSpPr>
          <p:nvPr>
            <p:ph idx="1"/>
          </p:nvPr>
        </p:nvSpPr>
        <p:spPr>
          <a:xfrm>
            <a:off x="511799" y="1772822"/>
            <a:ext cx="8900815" cy="4464493"/>
          </a:xfrm>
        </p:spPr>
        <p:txBody>
          <a:bodyPr lIns="359999" tIns="0" rIns="0" bIns="0"/>
          <a:lstStyle>
            <a:lvl1pPr>
              <a:defRPr/>
            </a:lvl1pPr>
            <a:lvl2pPr>
              <a:defRPr/>
            </a:lvl2pPr>
            <a:lvl3pPr>
              <a:defRPr/>
            </a:lvl3pPr>
            <a:lvl4pPr>
              <a:defRPr/>
            </a:lvl4pPr>
            <a:lvl5pPr>
              <a:defRPr/>
            </a:lvl5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dato 3"/>
          <p:cNvSpPr txBox="1">
            <a:spLocks noGrp="1"/>
          </p:cNvSpPr>
          <p:nvPr>
            <p:ph type="dt" sz="half" idx="7"/>
          </p:nvPr>
        </p:nvSpPr>
        <p:spPr/>
        <p:txBody>
          <a:bodyPr/>
          <a:lstStyle>
            <a:lvl1pPr>
              <a:defRPr/>
            </a:lvl1pPr>
          </a:lstStyle>
          <a:p>
            <a:pPr lvl="0"/>
            <a:fld id="{E99ED6AD-0D50-43DD-B3FB-F76E5F120186}" type="datetime1">
              <a:rPr lang="da-DK"/>
              <a:pPr lvl="0"/>
              <a:t>14-04-2018</a:t>
            </a:fld>
            <a:endParaRPr lang="da-DK"/>
          </a:p>
        </p:txBody>
      </p:sp>
      <p:sp>
        <p:nvSpPr>
          <p:cNvPr id="7" name="Pladsholder til sidefod 4"/>
          <p:cNvSpPr txBox="1">
            <a:spLocks noGrp="1"/>
          </p:cNvSpPr>
          <p:nvPr>
            <p:ph type="ftr" sz="quarter" idx="9"/>
          </p:nvPr>
        </p:nvSpPr>
        <p:spPr/>
        <p:txBody>
          <a:bodyPr/>
          <a:lstStyle>
            <a:lvl1pPr>
              <a:defRPr/>
            </a:lvl1pPr>
          </a:lstStyle>
          <a:p>
            <a:pPr lvl="0"/>
            <a:r>
              <a:rPr lang="da-DK"/>
              <a:t>Det Etiske Råd i overskrifter</a:t>
            </a:r>
          </a:p>
        </p:txBody>
      </p:sp>
      <p:sp>
        <p:nvSpPr>
          <p:cNvPr id="8" name="Pladsholder til diasnummer 5"/>
          <p:cNvSpPr txBox="1">
            <a:spLocks noGrp="1"/>
          </p:cNvSpPr>
          <p:nvPr>
            <p:ph type="sldNum" sz="quarter" idx="8"/>
          </p:nvPr>
        </p:nvSpPr>
        <p:spPr/>
        <p:txBody>
          <a:bodyPr/>
          <a:lstStyle>
            <a:lvl1pPr>
              <a:defRPr/>
            </a:lvl1pPr>
          </a:lstStyle>
          <a:p>
            <a:pPr lvl="0"/>
            <a:fld id="{338221D5-3338-4A16-82B3-BFF71961C57F}" type="slidenum">
              <a:rPr/>
              <a:pPr lvl="0"/>
              <a:t>‹nr.›</a:t>
            </a:fld>
            <a:endParaRPr lang="da-DK"/>
          </a:p>
        </p:txBody>
      </p:sp>
      <p:cxnSp>
        <p:nvCxnSpPr>
          <p:cNvPr id="9" name="Lige forbindelse 6"/>
          <p:cNvCxnSpPr/>
          <p:nvPr/>
        </p:nvCxnSpPr>
        <p:spPr>
          <a:xfrm>
            <a:off x="511798" y="832947"/>
            <a:ext cx="0" cy="444197"/>
          </a:xfrm>
          <a:prstGeom prst="straightConnector1">
            <a:avLst/>
          </a:prstGeom>
          <a:noFill/>
          <a:ln w="76196">
            <a:solidFill>
              <a:srgbClr val="DF5933"/>
            </a:solidFill>
            <a:prstDash val="solid"/>
          </a:ln>
        </p:spPr>
      </p:cxnSp>
      <p:pic>
        <p:nvPicPr>
          <p:cNvPr id="10" name="Billede 9"/>
          <p:cNvPicPr>
            <a:picLocks noChangeAspect="1"/>
          </p:cNvPicPr>
          <p:nvPr/>
        </p:nvPicPr>
        <p:blipFill>
          <a:blip r:embed="rId2" cstate="print"/>
          <a:stretch>
            <a:fillRect/>
          </a:stretch>
        </p:blipFill>
        <p:spPr>
          <a:xfrm>
            <a:off x="7911151" y="6009775"/>
            <a:ext cx="1501463" cy="659584"/>
          </a:xfrm>
          <a:prstGeom prst="rect">
            <a:avLst/>
          </a:prstGeom>
          <a:noFill/>
          <a:ln>
            <a:noFill/>
          </a:ln>
        </p:spPr>
      </p:pic>
    </p:spTree>
    <p:extLst>
      <p:ext uri="{BB962C8B-B14F-4D97-AF65-F5344CB8AC3E}">
        <p14:creationId xmlns:p14="http://schemas.microsoft.com/office/powerpoint/2010/main" val="2430774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el og indholdsobjekt (to linjer)">
    <p:spTree>
      <p:nvGrpSpPr>
        <p:cNvPr id="1" name=""/>
        <p:cNvGrpSpPr/>
        <p:nvPr/>
      </p:nvGrpSpPr>
      <p:grpSpPr>
        <a:xfrm>
          <a:off x="0" y="0"/>
          <a:ext cx="0" cy="0"/>
          <a:chOff x="0" y="0"/>
          <a:chExt cx="0" cy="0"/>
        </a:xfrm>
      </p:grpSpPr>
      <p:sp>
        <p:nvSpPr>
          <p:cNvPr id="2"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3"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3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4" name="Titel 1"/>
          <p:cNvSpPr txBox="1">
            <a:spLocks noGrp="1"/>
          </p:cNvSpPr>
          <p:nvPr>
            <p:ph type="title"/>
          </p:nvPr>
        </p:nvSpPr>
        <p:spPr/>
        <p:txBody>
          <a:bodyPr lIns="359999"/>
          <a:lstStyle>
            <a:lvl1pPr>
              <a:defRPr b="1"/>
            </a:lvl1pPr>
          </a:lstStyle>
          <a:p>
            <a:pPr lvl="0"/>
            <a:r>
              <a:rPr lang="da-DK"/>
              <a:t>Overskrift i der strækker sig over maksimalt to linjer</a:t>
            </a:r>
          </a:p>
        </p:txBody>
      </p:sp>
      <p:sp>
        <p:nvSpPr>
          <p:cNvPr id="5" name="Pladsholder til indhold 2"/>
          <p:cNvSpPr txBox="1">
            <a:spLocks noGrp="1"/>
          </p:cNvSpPr>
          <p:nvPr>
            <p:ph idx="1"/>
          </p:nvPr>
        </p:nvSpPr>
        <p:spPr>
          <a:xfrm>
            <a:off x="511799" y="2276874"/>
            <a:ext cx="8900815" cy="3960440"/>
          </a:xfrm>
        </p:spPr>
        <p:txBody>
          <a:bodyPr lIns="359999" tIns="0" rIns="0" bIns="0"/>
          <a:lstStyle>
            <a:lvl1pPr>
              <a:defRPr/>
            </a:lvl1pPr>
            <a:lvl2pPr>
              <a:defRPr/>
            </a:lvl2pPr>
            <a:lvl3pPr>
              <a:defRPr/>
            </a:lvl3pPr>
            <a:lvl4pPr>
              <a:defRPr/>
            </a:lvl4pPr>
            <a:lvl5pPr>
              <a:defRPr/>
            </a:lvl5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dato 3"/>
          <p:cNvSpPr txBox="1">
            <a:spLocks noGrp="1"/>
          </p:cNvSpPr>
          <p:nvPr>
            <p:ph type="dt" sz="half" idx="7"/>
          </p:nvPr>
        </p:nvSpPr>
        <p:spPr/>
        <p:txBody>
          <a:bodyPr/>
          <a:lstStyle>
            <a:lvl1pPr>
              <a:defRPr/>
            </a:lvl1pPr>
          </a:lstStyle>
          <a:p>
            <a:pPr lvl="0"/>
            <a:fld id="{A55C00D4-D25E-4A5A-9FEA-95D68844A58E}" type="datetime1">
              <a:rPr lang="da-DK"/>
              <a:pPr lvl="0"/>
              <a:t>14-04-2018</a:t>
            </a:fld>
            <a:endParaRPr lang="da-DK"/>
          </a:p>
        </p:txBody>
      </p:sp>
      <p:sp>
        <p:nvSpPr>
          <p:cNvPr id="7" name="Pladsholder til sidefod 4"/>
          <p:cNvSpPr txBox="1">
            <a:spLocks noGrp="1"/>
          </p:cNvSpPr>
          <p:nvPr>
            <p:ph type="ftr" sz="quarter" idx="9"/>
          </p:nvPr>
        </p:nvSpPr>
        <p:spPr/>
        <p:txBody>
          <a:bodyPr/>
          <a:lstStyle>
            <a:lvl1pPr>
              <a:defRPr/>
            </a:lvl1pPr>
          </a:lstStyle>
          <a:p>
            <a:pPr lvl="0"/>
            <a:r>
              <a:rPr lang="da-DK"/>
              <a:t>Det Etiske Råd i overskrifter</a:t>
            </a:r>
          </a:p>
        </p:txBody>
      </p:sp>
      <p:sp>
        <p:nvSpPr>
          <p:cNvPr id="8" name="Pladsholder til diasnummer 5"/>
          <p:cNvSpPr txBox="1">
            <a:spLocks noGrp="1"/>
          </p:cNvSpPr>
          <p:nvPr>
            <p:ph type="sldNum" sz="quarter" idx="8"/>
          </p:nvPr>
        </p:nvSpPr>
        <p:spPr/>
        <p:txBody>
          <a:bodyPr/>
          <a:lstStyle>
            <a:lvl1pPr>
              <a:defRPr/>
            </a:lvl1pPr>
          </a:lstStyle>
          <a:p>
            <a:pPr lvl="0"/>
            <a:fld id="{D22D9B6D-1FAC-4414-853D-4E07252A43B7}" type="slidenum">
              <a:rPr/>
              <a:pPr lvl="0"/>
              <a:t>‹nr.›</a:t>
            </a:fld>
            <a:endParaRPr lang="da-DK"/>
          </a:p>
        </p:txBody>
      </p:sp>
      <p:cxnSp>
        <p:nvCxnSpPr>
          <p:cNvPr id="9" name="Lige forbindelse 6"/>
          <p:cNvCxnSpPr/>
          <p:nvPr/>
        </p:nvCxnSpPr>
        <p:spPr>
          <a:xfrm>
            <a:off x="511798" y="830725"/>
            <a:ext cx="0" cy="1152125"/>
          </a:xfrm>
          <a:prstGeom prst="straightConnector1">
            <a:avLst/>
          </a:prstGeom>
          <a:noFill/>
          <a:ln w="76196">
            <a:solidFill>
              <a:srgbClr val="DF5933"/>
            </a:solidFill>
            <a:prstDash val="solid"/>
          </a:ln>
        </p:spPr>
      </p:cxnSp>
      <p:pic>
        <p:nvPicPr>
          <p:cNvPr id="10" name="Billede 9"/>
          <p:cNvPicPr>
            <a:picLocks noChangeAspect="1"/>
          </p:cNvPicPr>
          <p:nvPr/>
        </p:nvPicPr>
        <p:blipFill>
          <a:blip r:embed="rId2" cstate="print"/>
          <a:stretch>
            <a:fillRect/>
          </a:stretch>
        </p:blipFill>
        <p:spPr>
          <a:xfrm>
            <a:off x="7911151" y="6009775"/>
            <a:ext cx="1501463" cy="659584"/>
          </a:xfrm>
          <a:prstGeom prst="rect">
            <a:avLst/>
          </a:prstGeom>
          <a:noFill/>
          <a:ln>
            <a:noFill/>
          </a:ln>
        </p:spPr>
      </p:pic>
    </p:spTree>
    <p:extLst>
      <p:ext uri="{BB962C8B-B14F-4D97-AF65-F5344CB8AC3E}">
        <p14:creationId xmlns:p14="http://schemas.microsoft.com/office/powerpoint/2010/main" val="1689492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3"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3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pic>
        <p:nvPicPr>
          <p:cNvPr id="4" name="Billede 9"/>
          <p:cNvPicPr>
            <a:picLocks noChangeAspect="1"/>
          </p:cNvPicPr>
          <p:nvPr/>
        </p:nvPicPr>
        <p:blipFill>
          <a:blip r:embed="rId2" cstate="print"/>
          <a:stretch>
            <a:fillRect/>
          </a:stretch>
        </p:blipFill>
        <p:spPr>
          <a:xfrm>
            <a:off x="7911151" y="6009775"/>
            <a:ext cx="1501463" cy="659584"/>
          </a:xfrm>
          <a:prstGeom prst="rect">
            <a:avLst/>
          </a:prstGeom>
          <a:noFill/>
          <a:ln>
            <a:noFill/>
          </a:ln>
        </p:spPr>
      </p:pic>
      <p:sp>
        <p:nvSpPr>
          <p:cNvPr id="5" name="Titel 1"/>
          <p:cNvSpPr txBox="1">
            <a:spLocks noGrp="1"/>
          </p:cNvSpPr>
          <p:nvPr>
            <p:ph type="title"/>
          </p:nvPr>
        </p:nvSpPr>
        <p:spPr/>
        <p:txBody>
          <a:bodyPr/>
          <a:lstStyle>
            <a:lvl1pPr>
              <a:defRPr/>
            </a:lvl1pPr>
          </a:lstStyle>
          <a:p>
            <a:pPr lvl="0"/>
            <a:r>
              <a:rPr lang="da-DK"/>
              <a:t>Klik for at redigere i master</a:t>
            </a:r>
          </a:p>
        </p:txBody>
      </p:sp>
      <p:sp>
        <p:nvSpPr>
          <p:cNvPr id="6" name="Pladsholder til indhold 2"/>
          <p:cNvSpPr txBox="1">
            <a:spLocks noGrp="1"/>
          </p:cNvSpPr>
          <p:nvPr>
            <p:ph idx="1"/>
          </p:nvPr>
        </p:nvSpPr>
        <p:spPr>
          <a:xfrm>
            <a:off x="536579" y="1600202"/>
            <a:ext cx="4200396"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indhold 3"/>
          <p:cNvSpPr txBox="1">
            <a:spLocks noGrp="1"/>
          </p:cNvSpPr>
          <p:nvPr>
            <p:ph idx="2"/>
          </p:nvPr>
        </p:nvSpPr>
        <p:spPr>
          <a:xfrm>
            <a:off x="4950140" y="1600202"/>
            <a:ext cx="4107320"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8" name="Pladsholder til dato 4"/>
          <p:cNvSpPr txBox="1">
            <a:spLocks noGrp="1"/>
          </p:cNvSpPr>
          <p:nvPr>
            <p:ph type="dt" sz="half" idx="7"/>
          </p:nvPr>
        </p:nvSpPr>
        <p:spPr/>
        <p:txBody>
          <a:bodyPr/>
          <a:lstStyle>
            <a:lvl1pPr>
              <a:defRPr/>
            </a:lvl1pPr>
          </a:lstStyle>
          <a:p>
            <a:pPr lvl="0"/>
            <a:fld id="{4AAD7BFA-39A6-402E-998B-36D15771A891}" type="datetime1">
              <a:rPr lang="da-DK"/>
              <a:pPr lvl="0"/>
              <a:t>14-04-2018</a:t>
            </a:fld>
            <a:endParaRPr lang="da-DK"/>
          </a:p>
        </p:txBody>
      </p:sp>
      <p:sp>
        <p:nvSpPr>
          <p:cNvPr id="9" name="Pladsholder til sidefod 5"/>
          <p:cNvSpPr txBox="1">
            <a:spLocks noGrp="1"/>
          </p:cNvSpPr>
          <p:nvPr>
            <p:ph type="ftr" sz="quarter" idx="9"/>
          </p:nvPr>
        </p:nvSpPr>
        <p:spPr/>
        <p:txBody>
          <a:bodyPr/>
          <a:lstStyle>
            <a:lvl1pPr>
              <a:defRPr/>
            </a:lvl1pPr>
          </a:lstStyle>
          <a:p>
            <a:pPr lvl="0"/>
            <a:r>
              <a:rPr lang="da-DK"/>
              <a:t>Det Etiske Råd i overskrifter</a:t>
            </a:r>
          </a:p>
        </p:txBody>
      </p:sp>
      <p:sp>
        <p:nvSpPr>
          <p:cNvPr id="10" name="Pladsholder til diasnummer 6"/>
          <p:cNvSpPr txBox="1">
            <a:spLocks noGrp="1"/>
          </p:cNvSpPr>
          <p:nvPr>
            <p:ph type="sldNum" sz="quarter" idx="8"/>
          </p:nvPr>
        </p:nvSpPr>
        <p:spPr/>
        <p:txBody>
          <a:bodyPr/>
          <a:lstStyle>
            <a:lvl1pPr>
              <a:defRPr/>
            </a:lvl1pPr>
          </a:lstStyle>
          <a:p>
            <a:pPr lvl="0"/>
            <a:fld id="{3C0A0CCB-BDAC-4A85-8075-193C2C57286A}" type="slidenum">
              <a:rPr/>
              <a:pPr lvl="0"/>
              <a:t>‹nr.›</a:t>
            </a:fld>
            <a:endParaRPr lang="da-DK"/>
          </a:p>
        </p:txBody>
      </p:sp>
    </p:spTree>
    <p:extLst>
      <p:ext uri="{BB962C8B-B14F-4D97-AF65-F5344CB8AC3E}">
        <p14:creationId xmlns:p14="http://schemas.microsoft.com/office/powerpoint/2010/main" val="2834003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3"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3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4" name="Titel 1"/>
          <p:cNvSpPr txBox="1">
            <a:spLocks noGrp="1"/>
          </p:cNvSpPr>
          <p:nvPr>
            <p:ph type="title"/>
          </p:nvPr>
        </p:nvSpPr>
        <p:spPr/>
        <p:txBody>
          <a:bodyPr/>
          <a:lstStyle>
            <a:lvl1pPr>
              <a:defRPr/>
            </a:lvl1pPr>
          </a:lstStyle>
          <a:p>
            <a:pPr lvl="0"/>
            <a:r>
              <a:rPr lang="da-DK"/>
              <a:t>Klik for at redigere i master</a:t>
            </a:r>
          </a:p>
        </p:txBody>
      </p:sp>
      <p:sp>
        <p:nvSpPr>
          <p:cNvPr id="5" name="Pladsholder til dato 2"/>
          <p:cNvSpPr txBox="1">
            <a:spLocks noGrp="1"/>
          </p:cNvSpPr>
          <p:nvPr>
            <p:ph type="dt" sz="half" idx="7"/>
          </p:nvPr>
        </p:nvSpPr>
        <p:spPr/>
        <p:txBody>
          <a:bodyPr/>
          <a:lstStyle>
            <a:lvl1pPr>
              <a:defRPr/>
            </a:lvl1pPr>
          </a:lstStyle>
          <a:p>
            <a:pPr lvl="0"/>
            <a:fld id="{3855D94F-5E71-4D84-8D49-C1A7ADB32E76}" type="datetime1">
              <a:rPr lang="da-DK"/>
              <a:pPr lvl="0"/>
              <a:t>14-04-2018</a:t>
            </a:fld>
            <a:endParaRPr lang="da-DK"/>
          </a:p>
        </p:txBody>
      </p:sp>
      <p:sp>
        <p:nvSpPr>
          <p:cNvPr id="6" name="Pladsholder til sidefod 3"/>
          <p:cNvSpPr txBox="1">
            <a:spLocks noGrp="1"/>
          </p:cNvSpPr>
          <p:nvPr>
            <p:ph type="ftr" sz="quarter" idx="9"/>
          </p:nvPr>
        </p:nvSpPr>
        <p:spPr/>
        <p:txBody>
          <a:bodyPr/>
          <a:lstStyle>
            <a:lvl1pPr>
              <a:defRPr/>
            </a:lvl1pPr>
          </a:lstStyle>
          <a:p>
            <a:pPr lvl="0"/>
            <a:r>
              <a:rPr lang="da-DK"/>
              <a:t>Det Etiske Råd i overskrifter</a:t>
            </a:r>
          </a:p>
        </p:txBody>
      </p:sp>
      <p:sp>
        <p:nvSpPr>
          <p:cNvPr id="7" name="Pladsholder til diasnummer 4"/>
          <p:cNvSpPr txBox="1">
            <a:spLocks noGrp="1"/>
          </p:cNvSpPr>
          <p:nvPr>
            <p:ph type="sldNum" sz="quarter" idx="8"/>
          </p:nvPr>
        </p:nvSpPr>
        <p:spPr/>
        <p:txBody>
          <a:bodyPr/>
          <a:lstStyle>
            <a:lvl1pPr>
              <a:defRPr/>
            </a:lvl1pPr>
          </a:lstStyle>
          <a:p>
            <a:pPr lvl="0"/>
            <a:fld id="{9B3129C7-5E67-4031-82A1-9FB47D984A1E}" type="slidenum">
              <a:rPr/>
              <a:pPr lvl="0"/>
              <a:t>‹nr.›</a:t>
            </a:fld>
            <a:endParaRPr lang="da-DK"/>
          </a:p>
        </p:txBody>
      </p:sp>
      <p:pic>
        <p:nvPicPr>
          <p:cNvPr id="8" name="Billede 7"/>
          <p:cNvPicPr>
            <a:picLocks noChangeAspect="1"/>
          </p:cNvPicPr>
          <p:nvPr/>
        </p:nvPicPr>
        <p:blipFill>
          <a:blip r:embed="rId2" cstate="print"/>
          <a:stretch>
            <a:fillRect/>
          </a:stretch>
        </p:blipFill>
        <p:spPr>
          <a:xfrm>
            <a:off x="7911151" y="6009775"/>
            <a:ext cx="1501463" cy="659584"/>
          </a:xfrm>
          <a:prstGeom prst="rect">
            <a:avLst/>
          </a:prstGeom>
          <a:noFill/>
          <a:ln>
            <a:noFill/>
          </a:ln>
        </p:spPr>
      </p:pic>
    </p:spTree>
    <p:extLst>
      <p:ext uri="{BB962C8B-B14F-4D97-AF65-F5344CB8AC3E}">
        <p14:creationId xmlns:p14="http://schemas.microsoft.com/office/powerpoint/2010/main" val="2120881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3"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3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4" name="Pladsholder til dato 1"/>
          <p:cNvSpPr txBox="1">
            <a:spLocks noGrp="1"/>
          </p:cNvSpPr>
          <p:nvPr>
            <p:ph type="dt" sz="half" idx="7"/>
          </p:nvPr>
        </p:nvSpPr>
        <p:spPr/>
        <p:txBody>
          <a:bodyPr/>
          <a:lstStyle>
            <a:lvl1pPr>
              <a:defRPr/>
            </a:lvl1pPr>
          </a:lstStyle>
          <a:p>
            <a:pPr lvl="0"/>
            <a:fld id="{3062A54E-774D-4EE8-8277-CDFEF1CCEB4D}" type="datetime1">
              <a:rPr lang="da-DK"/>
              <a:pPr lvl="0"/>
              <a:t>14-04-2018</a:t>
            </a:fld>
            <a:endParaRPr lang="da-DK"/>
          </a:p>
        </p:txBody>
      </p:sp>
      <p:sp>
        <p:nvSpPr>
          <p:cNvPr id="5" name="Pladsholder til sidefod 2"/>
          <p:cNvSpPr txBox="1">
            <a:spLocks noGrp="1"/>
          </p:cNvSpPr>
          <p:nvPr>
            <p:ph type="ftr" sz="quarter" idx="9"/>
          </p:nvPr>
        </p:nvSpPr>
        <p:spPr/>
        <p:txBody>
          <a:bodyPr/>
          <a:lstStyle>
            <a:lvl1pPr>
              <a:defRPr/>
            </a:lvl1pPr>
          </a:lstStyle>
          <a:p>
            <a:pPr lvl="0"/>
            <a:r>
              <a:rPr lang="da-DK"/>
              <a:t>Det Etiske Råd i overskrifter</a:t>
            </a:r>
          </a:p>
        </p:txBody>
      </p:sp>
      <p:sp>
        <p:nvSpPr>
          <p:cNvPr id="6" name="Pladsholder til diasnummer 3"/>
          <p:cNvSpPr txBox="1">
            <a:spLocks noGrp="1"/>
          </p:cNvSpPr>
          <p:nvPr>
            <p:ph type="sldNum" sz="quarter" idx="8"/>
          </p:nvPr>
        </p:nvSpPr>
        <p:spPr/>
        <p:txBody>
          <a:bodyPr/>
          <a:lstStyle>
            <a:lvl1pPr>
              <a:defRPr/>
            </a:lvl1pPr>
          </a:lstStyle>
          <a:p>
            <a:pPr lvl="0"/>
            <a:fld id="{66B58FA2-EEEA-4729-B483-FB41DFC9A4EC}" type="slidenum">
              <a:rPr/>
              <a:pPr lvl="0"/>
              <a:t>‹nr.›</a:t>
            </a:fld>
            <a:endParaRPr lang="da-DK"/>
          </a:p>
        </p:txBody>
      </p:sp>
      <p:pic>
        <p:nvPicPr>
          <p:cNvPr id="7" name="Billede 6"/>
          <p:cNvPicPr>
            <a:picLocks noChangeAspect="1"/>
          </p:cNvPicPr>
          <p:nvPr/>
        </p:nvPicPr>
        <p:blipFill>
          <a:blip r:embed="rId2" cstate="print"/>
          <a:stretch>
            <a:fillRect/>
          </a:stretch>
        </p:blipFill>
        <p:spPr>
          <a:xfrm>
            <a:off x="7911151" y="6009775"/>
            <a:ext cx="1501463" cy="659584"/>
          </a:xfrm>
          <a:prstGeom prst="rect">
            <a:avLst/>
          </a:prstGeom>
          <a:noFill/>
          <a:ln>
            <a:noFill/>
          </a:ln>
        </p:spPr>
      </p:pic>
    </p:spTree>
    <p:extLst>
      <p:ext uri="{BB962C8B-B14F-4D97-AF65-F5344CB8AC3E}">
        <p14:creationId xmlns:p14="http://schemas.microsoft.com/office/powerpoint/2010/main" val="273746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Manual Input 10"/>
          <p:cNvSpPr/>
          <p:nvPr/>
        </p:nvSpPr>
        <p:spPr>
          <a:xfrm>
            <a:off x="-5723" y="4881039"/>
            <a:ext cx="9911721" cy="1982858"/>
          </a:xfrm>
          <a:custGeom>
            <a:avLst/>
            <a:gdLst>
              <a:gd name="f0" fmla="val 10800000"/>
              <a:gd name="f1" fmla="val 5400000"/>
              <a:gd name="f2" fmla="val 180"/>
              <a:gd name="f3" fmla="val w"/>
              <a:gd name="f4" fmla="val h"/>
              <a:gd name="f5" fmla="val 0"/>
              <a:gd name="f6" fmla="val 9310"/>
              <a:gd name="f7" fmla="val 10000"/>
              <a:gd name="f8" fmla="val 4"/>
              <a:gd name="f9" fmla="val 6353"/>
              <a:gd name="f10" fmla="val 6"/>
              <a:gd name="f11" fmla="val 6856"/>
              <a:gd name="f12" fmla="val 3708"/>
              <a:gd name="f13" fmla="val 9970"/>
              <a:gd name="f14" fmla="+- 0 0 -90"/>
              <a:gd name="f15" fmla="*/ f3 1 9310"/>
              <a:gd name="f16" fmla="*/ f4 1 10000"/>
              <a:gd name="f17" fmla="+- f7 0 f5"/>
              <a:gd name="f18" fmla="+- f6 0 f5"/>
              <a:gd name="f19" fmla="*/ f14 f0 1"/>
              <a:gd name="f20" fmla="*/ f18 1 9310"/>
              <a:gd name="f21" fmla="*/ f17 1 10000"/>
              <a:gd name="f22" fmla="*/ 0 f17 1"/>
              <a:gd name="f23" fmla="*/ 10000 f17 1"/>
              <a:gd name="f24" fmla="*/ 3708 f17 1"/>
              <a:gd name="f25" fmla="*/ 9970 f17 1"/>
              <a:gd name="f26" fmla="*/ 4 f18 1"/>
              <a:gd name="f27" fmla="*/ 0 f18 1"/>
              <a:gd name="f28" fmla="*/ 9310 f18 1"/>
              <a:gd name="f29" fmla="*/ f19 1 f2"/>
              <a:gd name="f30" fmla="*/ f22 1 10000"/>
              <a:gd name="f31" fmla="*/ f23 1 10000"/>
              <a:gd name="f32" fmla="*/ f24 1 10000"/>
              <a:gd name="f33" fmla="*/ f25 1 10000"/>
              <a:gd name="f34" fmla="*/ f26 1 9310"/>
              <a:gd name="f35" fmla="*/ f27 1 9310"/>
              <a:gd name="f36" fmla="*/ f28 1 9310"/>
              <a:gd name="f37" fmla="*/ f5 1 f20"/>
              <a:gd name="f38" fmla="*/ f6 1 f20"/>
              <a:gd name="f39" fmla="*/ f5 1 f21"/>
              <a:gd name="f40" fmla="*/ f7 1 f21"/>
              <a:gd name="f41" fmla="+- f29 0 f1"/>
              <a:gd name="f42" fmla="*/ f34 1 f20"/>
              <a:gd name="f43" fmla="*/ f31 1 f21"/>
              <a:gd name="f44" fmla="*/ f35 1 f20"/>
              <a:gd name="f45" fmla="*/ f32 1 f21"/>
              <a:gd name="f46" fmla="*/ f36 1 f20"/>
              <a:gd name="f47" fmla="*/ f30 1 f21"/>
              <a:gd name="f48" fmla="*/ f33 1 f21"/>
              <a:gd name="f49" fmla="*/ f37 f15 1"/>
              <a:gd name="f50" fmla="*/ f38 f15 1"/>
              <a:gd name="f51" fmla="*/ f40 f16 1"/>
              <a:gd name="f52" fmla="*/ f39 f16 1"/>
              <a:gd name="f53" fmla="*/ f42 f15 1"/>
              <a:gd name="f54" fmla="*/ f43 f16 1"/>
              <a:gd name="f55" fmla="*/ f44 f15 1"/>
              <a:gd name="f56" fmla="*/ f45 f16 1"/>
              <a:gd name="f57" fmla="*/ f46 f15 1"/>
              <a:gd name="f58" fmla="*/ f47 f16 1"/>
              <a:gd name="f59" fmla="*/ f48 f16 1"/>
            </a:gdLst>
            <a:ahLst/>
            <a:cxnLst>
              <a:cxn ang="3cd4">
                <a:pos x="hc" y="t"/>
              </a:cxn>
              <a:cxn ang="0">
                <a:pos x="r" y="vc"/>
              </a:cxn>
              <a:cxn ang="cd4">
                <a:pos x="hc" y="b"/>
              </a:cxn>
              <a:cxn ang="cd2">
                <a:pos x="l" y="vc"/>
              </a:cxn>
              <a:cxn ang="f41">
                <a:pos x="f53" y="f54"/>
              </a:cxn>
              <a:cxn ang="f41">
                <a:pos x="f55" y="f56"/>
              </a:cxn>
              <a:cxn ang="f41">
                <a:pos x="f57" y="f58"/>
              </a:cxn>
              <a:cxn ang="f41">
                <a:pos x="f57" y="f59"/>
              </a:cxn>
              <a:cxn ang="f41">
                <a:pos x="f53" y="f54"/>
              </a:cxn>
            </a:cxnLst>
            <a:rect l="f49" t="f52" r="f50" b="f51"/>
            <a:pathLst>
              <a:path w="9310" h="10000">
                <a:moveTo>
                  <a:pt x="f8" y="f7"/>
                </a:moveTo>
                <a:cubicBezTo>
                  <a:pt x="f8" y="f9"/>
                  <a:pt x="f10" y="f11"/>
                  <a:pt x="f5" y="f12"/>
                </a:cubicBezTo>
                <a:lnTo>
                  <a:pt x="f6" y="f5"/>
                </a:lnTo>
                <a:lnTo>
                  <a:pt x="f6" y="f13"/>
                </a:lnTo>
                <a:lnTo>
                  <a:pt x="f8" y="f7"/>
                </a:lnTo>
                <a:close/>
              </a:path>
            </a:pathLst>
          </a:custGeom>
          <a:solidFill>
            <a:srgbClr val="FFFFFF">
              <a:alpha val="50000"/>
            </a:srgbClr>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sp>
        <p:nvSpPr>
          <p:cNvPr id="3" name="Right Triangle 4"/>
          <p:cNvSpPr/>
          <p:nvPr/>
        </p:nvSpPr>
        <p:spPr>
          <a:xfrm>
            <a:off x="0" y="2578198"/>
            <a:ext cx="6393155" cy="4279803"/>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alpha val="3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a-DK" sz="1800" b="0" i="0" u="none" strike="noStrike" kern="1200" cap="none" spc="0" baseline="0">
              <a:solidFill>
                <a:srgbClr val="FFFFFF"/>
              </a:solidFill>
              <a:uFillTx/>
              <a:latin typeface="Source Sans Pro" pitchFamily="34"/>
            </a:endParaRPr>
          </a:p>
        </p:txBody>
      </p:sp>
      <p:pic>
        <p:nvPicPr>
          <p:cNvPr id="4" name="Billede 9"/>
          <p:cNvPicPr>
            <a:picLocks noChangeAspect="1"/>
          </p:cNvPicPr>
          <p:nvPr/>
        </p:nvPicPr>
        <p:blipFill>
          <a:blip r:embed="rId2" cstate="print"/>
          <a:stretch>
            <a:fillRect/>
          </a:stretch>
        </p:blipFill>
        <p:spPr>
          <a:xfrm>
            <a:off x="7911151" y="6009775"/>
            <a:ext cx="1501463" cy="659584"/>
          </a:xfrm>
          <a:prstGeom prst="rect">
            <a:avLst/>
          </a:prstGeom>
          <a:noFill/>
          <a:ln>
            <a:noFill/>
          </a:ln>
        </p:spPr>
      </p:pic>
      <p:sp>
        <p:nvSpPr>
          <p:cNvPr id="5" name="Titel 1"/>
          <p:cNvSpPr txBox="1">
            <a:spLocks noGrp="1"/>
          </p:cNvSpPr>
          <p:nvPr>
            <p:ph type="title"/>
          </p:nvPr>
        </p:nvSpPr>
        <p:spPr>
          <a:xfrm>
            <a:off x="1941646" y="4800602"/>
            <a:ext cx="5943600" cy="566735"/>
          </a:xfrm>
        </p:spPr>
        <p:txBody>
          <a:bodyPr anchor="b"/>
          <a:lstStyle>
            <a:lvl1pPr>
              <a:defRPr sz="2000" b="1"/>
            </a:lvl1pPr>
          </a:lstStyle>
          <a:p>
            <a:pPr lvl="0"/>
            <a:r>
              <a:rPr lang="da-DK"/>
              <a:t>Klik for at redigere i master</a:t>
            </a:r>
          </a:p>
        </p:txBody>
      </p:sp>
      <p:sp>
        <p:nvSpPr>
          <p:cNvPr id="6" name="Pladsholder til billede 2"/>
          <p:cNvSpPr txBox="1">
            <a:spLocks noGrp="1"/>
          </p:cNvSpPr>
          <p:nvPr>
            <p:ph type="pic" idx="1"/>
          </p:nvPr>
        </p:nvSpPr>
        <p:spPr>
          <a:xfrm>
            <a:off x="1941646" y="612776"/>
            <a:ext cx="5943600" cy="4114800"/>
          </a:xfrm>
        </p:spPr>
        <p:txBody>
          <a:bodyPr/>
          <a:lstStyle>
            <a:lvl1pPr marL="0" indent="0">
              <a:buNone/>
              <a:defRPr/>
            </a:lvl1pPr>
          </a:lstStyle>
          <a:p>
            <a:pPr lvl="0"/>
            <a:r>
              <a:rPr lang="da-DK"/>
              <a:t>Klik på ikonet for at tilføje et billede</a:t>
            </a:r>
          </a:p>
        </p:txBody>
      </p:sp>
      <p:sp>
        <p:nvSpPr>
          <p:cNvPr id="7" name="Pladsholder til tekst 3"/>
          <p:cNvSpPr txBox="1">
            <a:spLocks noGrp="1"/>
          </p:cNvSpPr>
          <p:nvPr>
            <p:ph type="body" idx="2"/>
          </p:nvPr>
        </p:nvSpPr>
        <p:spPr>
          <a:xfrm>
            <a:off x="1941646" y="5367335"/>
            <a:ext cx="5943600" cy="804864"/>
          </a:xfrm>
        </p:spPr>
        <p:txBody>
          <a:bodyPr/>
          <a:lstStyle>
            <a:lvl1pPr marL="0" indent="0">
              <a:spcBef>
                <a:spcPts val="300"/>
              </a:spcBef>
              <a:buNone/>
              <a:defRPr sz="1400"/>
            </a:lvl1pPr>
          </a:lstStyle>
          <a:p>
            <a:pPr lvl="0"/>
            <a:r>
              <a:rPr lang="da-DK"/>
              <a:t>Klik for at redigere i master</a:t>
            </a:r>
          </a:p>
        </p:txBody>
      </p:sp>
      <p:sp>
        <p:nvSpPr>
          <p:cNvPr id="8" name="Pladsholder til dato 4"/>
          <p:cNvSpPr txBox="1">
            <a:spLocks noGrp="1"/>
          </p:cNvSpPr>
          <p:nvPr>
            <p:ph type="dt" sz="half" idx="7"/>
          </p:nvPr>
        </p:nvSpPr>
        <p:spPr/>
        <p:txBody>
          <a:bodyPr/>
          <a:lstStyle>
            <a:lvl1pPr>
              <a:defRPr/>
            </a:lvl1pPr>
          </a:lstStyle>
          <a:p>
            <a:pPr lvl="0"/>
            <a:fld id="{04E3213C-18AE-4733-9002-CEAE31160890}" type="datetime1">
              <a:rPr lang="da-DK"/>
              <a:pPr lvl="0"/>
              <a:t>14-04-2018</a:t>
            </a:fld>
            <a:endParaRPr lang="da-DK"/>
          </a:p>
        </p:txBody>
      </p:sp>
      <p:sp>
        <p:nvSpPr>
          <p:cNvPr id="9" name="Pladsholder til sidefod 5"/>
          <p:cNvSpPr txBox="1">
            <a:spLocks noGrp="1"/>
          </p:cNvSpPr>
          <p:nvPr>
            <p:ph type="ftr" sz="quarter" idx="9"/>
          </p:nvPr>
        </p:nvSpPr>
        <p:spPr/>
        <p:txBody>
          <a:bodyPr/>
          <a:lstStyle>
            <a:lvl1pPr>
              <a:defRPr/>
            </a:lvl1pPr>
          </a:lstStyle>
          <a:p>
            <a:pPr lvl="0"/>
            <a:r>
              <a:rPr lang="da-DK"/>
              <a:t>Det Etiske Råd i overskrifter</a:t>
            </a:r>
          </a:p>
        </p:txBody>
      </p:sp>
      <p:sp>
        <p:nvSpPr>
          <p:cNvPr id="10" name="Pladsholder til diasnummer 6"/>
          <p:cNvSpPr txBox="1">
            <a:spLocks noGrp="1"/>
          </p:cNvSpPr>
          <p:nvPr>
            <p:ph type="sldNum" sz="quarter" idx="8"/>
          </p:nvPr>
        </p:nvSpPr>
        <p:spPr/>
        <p:txBody>
          <a:bodyPr/>
          <a:lstStyle>
            <a:lvl1pPr>
              <a:defRPr/>
            </a:lvl1pPr>
          </a:lstStyle>
          <a:p>
            <a:pPr lvl="0"/>
            <a:fld id="{87C943E4-708E-4939-824A-915E90664842}" type="slidenum">
              <a:rPr/>
              <a:pPr lvl="0"/>
              <a:t>‹nr.›</a:t>
            </a:fld>
            <a:endParaRPr lang="da-DK"/>
          </a:p>
        </p:txBody>
      </p:sp>
    </p:spTree>
    <p:extLst>
      <p:ext uri="{BB962C8B-B14F-4D97-AF65-F5344CB8AC3E}">
        <p14:creationId xmlns:p14="http://schemas.microsoft.com/office/powerpoint/2010/main" val="3654501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
        <p:cNvGrpSpPr/>
        <p:nvPr/>
      </p:nvGrpSpPr>
      <p:grpSpPr>
        <a:xfrm>
          <a:off x="0" y="0"/>
          <a:ext cx="0" cy="0"/>
          <a:chOff x="0" y="0"/>
          <a:chExt cx="0" cy="0"/>
        </a:xfrm>
      </p:grpSpPr>
      <p:sp>
        <p:nvSpPr>
          <p:cNvPr id="2" name="Pladsholder til titel 1"/>
          <p:cNvSpPr txBox="1">
            <a:spLocks noGrp="1"/>
          </p:cNvSpPr>
          <p:nvPr>
            <p:ph type="title"/>
          </p:nvPr>
        </p:nvSpPr>
        <p:spPr>
          <a:xfrm>
            <a:off x="495303" y="692694"/>
            <a:ext cx="8915400" cy="1143000"/>
          </a:xfrm>
          <a:prstGeom prst="rect">
            <a:avLst/>
          </a:prstGeom>
          <a:noFill/>
          <a:ln>
            <a:noFill/>
          </a:ln>
        </p:spPr>
        <p:txBody>
          <a:bodyPr vert="horz" wrap="square" lIns="143999" tIns="0" rIns="0" bIns="0" anchor="t" anchorCtr="0" compatLnSpc="1"/>
          <a:lstStyle/>
          <a:p>
            <a:pPr lvl="0"/>
            <a:r>
              <a:rPr lang="da-DK"/>
              <a:t>Klik for at redigere i master</a:t>
            </a:r>
          </a:p>
        </p:txBody>
      </p:sp>
      <p:sp>
        <p:nvSpPr>
          <p:cNvPr id="3" name="Pladsholder til tekst 2"/>
          <p:cNvSpPr txBox="1">
            <a:spLocks noGrp="1"/>
          </p:cNvSpPr>
          <p:nvPr>
            <p:ph type="body" idx="1"/>
          </p:nvPr>
        </p:nvSpPr>
        <p:spPr>
          <a:xfrm>
            <a:off x="495303" y="1988840"/>
            <a:ext cx="8915400" cy="4525959"/>
          </a:xfrm>
          <a:prstGeom prst="rect">
            <a:avLst/>
          </a:prstGeom>
          <a:noFill/>
          <a:ln>
            <a:noFill/>
          </a:ln>
        </p:spPr>
        <p:txBody>
          <a:bodyPr vert="horz" wrap="square" lIns="91440" tIns="45720" rIns="91440" bIns="45720" anchor="t" anchorCtr="0" compatLnSpc="1"/>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txBox="1">
            <a:spLocks noGrp="1"/>
          </p:cNvSpPr>
          <p:nvPr>
            <p:ph type="dt" sz="half" idx="2"/>
          </p:nvPr>
        </p:nvSpPr>
        <p:spPr>
          <a:xfrm>
            <a:off x="8175888" y="260650"/>
            <a:ext cx="1231276" cy="365129"/>
          </a:xfrm>
          <a:prstGeom prst="rect">
            <a:avLst/>
          </a:prstGeom>
          <a:noFill/>
          <a:ln>
            <a:noFill/>
          </a:ln>
        </p:spPr>
        <p:txBody>
          <a:bodyPr vert="horz" wrap="square" lIns="0" tIns="0" rIns="0" bIns="0" anchor="t" anchorCtr="0" compatLnSpc="1"/>
          <a:lstStyle>
            <a:lvl1pPr marL="0" marR="0" lvl="0" indent="0" algn="r"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Source Sans Pro" pitchFamily="34"/>
              </a:defRPr>
            </a:lvl1pPr>
          </a:lstStyle>
          <a:p>
            <a:pPr lvl="0"/>
            <a:fld id="{CECD5D17-2312-4B3D-B2A5-C0C1E66CEAF1}" type="datetime1">
              <a:rPr lang="da-DK"/>
              <a:pPr lvl="0"/>
              <a:t>14-04-2018</a:t>
            </a:fld>
            <a:endParaRPr lang="da-DK"/>
          </a:p>
        </p:txBody>
      </p:sp>
      <p:sp>
        <p:nvSpPr>
          <p:cNvPr id="5" name="Pladsholder til sidefod 4"/>
          <p:cNvSpPr txBox="1">
            <a:spLocks noGrp="1"/>
          </p:cNvSpPr>
          <p:nvPr>
            <p:ph type="ftr" sz="quarter" idx="3"/>
          </p:nvPr>
        </p:nvSpPr>
        <p:spPr>
          <a:xfrm>
            <a:off x="848544" y="260650"/>
            <a:ext cx="7272808" cy="365129"/>
          </a:xfrm>
          <a:prstGeom prst="rect">
            <a:avLst/>
          </a:prstGeom>
          <a:noFill/>
          <a:ln>
            <a:noFill/>
          </a:ln>
        </p:spPr>
        <p:txBody>
          <a:bodyPr vert="horz" wrap="square" lIns="0" tIns="0" rIns="0" bIns="0" anchor="t" anchorCtr="0" compatLnSpc="1"/>
          <a:lstStyle>
            <a:lvl1pPr marL="0" marR="0" lvl="0" indent="0" algn="l"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Source Sans Pro" pitchFamily="34"/>
              </a:defRPr>
            </a:lvl1pPr>
          </a:lstStyle>
          <a:p>
            <a:pPr lvl="0"/>
            <a:r>
              <a:rPr lang="da-DK"/>
              <a:t>Det Etiske Råd i overskrifter</a:t>
            </a:r>
          </a:p>
        </p:txBody>
      </p:sp>
      <p:sp>
        <p:nvSpPr>
          <p:cNvPr id="6" name="Pladsholder til diasnummer 5"/>
          <p:cNvSpPr txBox="1">
            <a:spLocks noGrp="1"/>
          </p:cNvSpPr>
          <p:nvPr>
            <p:ph type="sldNum" sz="quarter" idx="4"/>
          </p:nvPr>
        </p:nvSpPr>
        <p:spPr>
          <a:xfrm>
            <a:off x="488499" y="260650"/>
            <a:ext cx="288036" cy="365129"/>
          </a:xfrm>
          <a:prstGeom prst="rect">
            <a:avLst/>
          </a:prstGeom>
          <a:noFill/>
          <a:ln>
            <a:noFill/>
          </a:ln>
        </p:spPr>
        <p:txBody>
          <a:bodyPr vert="horz" wrap="square" lIns="0" tIns="0" rIns="0" bIns="0" anchor="t" anchorCtr="0" compatLnSpc="1"/>
          <a:lstStyle>
            <a:lvl1pPr marL="0" marR="0" lvl="0" indent="0" algn="l" defTabSz="914400" rtl="0" fontAlgn="auto" hangingPunct="1">
              <a:lnSpc>
                <a:spcPct val="100000"/>
              </a:lnSpc>
              <a:spcBef>
                <a:spcPts val="0"/>
              </a:spcBef>
              <a:spcAft>
                <a:spcPts val="0"/>
              </a:spcAft>
              <a:buNone/>
              <a:tabLst/>
              <a:defRPr lang="da-DK" sz="1200" b="0" i="0" u="none" strike="noStrike" kern="1200" cap="none" spc="0" baseline="0">
                <a:solidFill>
                  <a:srgbClr val="898989"/>
                </a:solidFill>
                <a:uFillTx/>
                <a:latin typeface="Source Sans Pro" pitchFamily="34"/>
              </a:defRPr>
            </a:lvl1pPr>
          </a:lstStyle>
          <a:p>
            <a:pPr lvl="0"/>
            <a:fld id="{9F88C479-ADDE-4991-9EC1-3FD729D88799}" type="slidenum">
              <a:rPr/>
              <a:pPr lvl="0"/>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marL="0" marR="0" lvl="0" indent="0" algn="l" defTabSz="914400" rtl="0" fontAlgn="auto" hangingPunct="1">
        <a:lnSpc>
          <a:spcPct val="100000"/>
        </a:lnSpc>
        <a:spcBef>
          <a:spcPts val="0"/>
        </a:spcBef>
        <a:spcAft>
          <a:spcPts val="0"/>
        </a:spcAft>
        <a:buNone/>
        <a:tabLst/>
        <a:defRPr lang="da-DK" sz="4400" b="0" i="0" u="none" strike="noStrike" kern="1200" cap="none" spc="0" baseline="0">
          <a:solidFill>
            <a:srgbClr val="151F26"/>
          </a:solidFill>
          <a:uFillTx/>
          <a:latin typeface="Source Sans Pro" pitchFamily="34"/>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da-DK" sz="3200" b="0" i="0" u="none" strike="noStrike" kern="1200" cap="none" spc="0" baseline="0">
          <a:solidFill>
            <a:srgbClr val="151F26"/>
          </a:solidFill>
          <a:uFillTx/>
          <a:latin typeface="Source Sans Pro" pitchFamily="34"/>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da-DK" sz="2800" b="0" i="0" u="none" strike="noStrike" kern="1200" cap="none" spc="0" baseline="0">
          <a:solidFill>
            <a:srgbClr val="151F26"/>
          </a:solidFill>
          <a:uFillTx/>
          <a:latin typeface="Source Sans Pro" pitchFamily="34"/>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da-DK" sz="2400" b="0" i="0" u="none" strike="noStrike" kern="1200" cap="none" spc="0" baseline="0">
          <a:solidFill>
            <a:srgbClr val="151F26"/>
          </a:solidFill>
          <a:uFillTx/>
          <a:latin typeface="Source Sans Pro" pitchFamily="34"/>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da-DK" sz="2000" b="0" i="0" u="none" strike="noStrike" kern="1200" cap="none" spc="0" baseline="0">
          <a:solidFill>
            <a:srgbClr val="151F26"/>
          </a:solidFill>
          <a:uFillTx/>
          <a:latin typeface="Source Sans Pro" pitchFamily="34"/>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da-DK" sz="2000" b="0" i="0" u="none" strike="noStrike" kern="1200" cap="none" spc="0" baseline="0">
          <a:solidFill>
            <a:srgbClr val="151F26"/>
          </a:solidFill>
          <a:uFillTx/>
          <a:latin typeface="Source Sans Pro" pitchFamily="34"/>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plato.stanford.edu/entries/consequentialism/"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r>
              <a:rPr lang="da-DK" dirty="0" smtClean="0"/>
              <a:t>Etik?</a:t>
            </a:r>
            <a:endParaRPr lang="da-DK" dirty="0"/>
          </a:p>
        </p:txBody>
      </p:sp>
      <p:sp>
        <p:nvSpPr>
          <p:cNvPr id="3" name="Undertitel 2"/>
          <p:cNvSpPr>
            <a:spLocks noGrp="1"/>
          </p:cNvSpPr>
          <p:nvPr>
            <p:ph type="subTitle" idx="1"/>
          </p:nvPr>
        </p:nvSpPr>
        <p:spPr>
          <a:xfrm>
            <a:off x="1286593" y="5445224"/>
            <a:ext cx="6934200" cy="1752600"/>
          </a:xfrm>
        </p:spPr>
        <p:txBody>
          <a:bodyPr>
            <a:normAutofit/>
          </a:bodyPr>
          <a:lstStyle/>
          <a:p>
            <a:pPr algn="ctr"/>
            <a:r>
              <a:rPr lang="da-DK" sz="2400" dirty="0" smtClean="0"/>
              <a:t>Poul Jaszczak, Middelfart 14. april 2018</a:t>
            </a:r>
            <a:endParaRPr lang="da-DK" sz="2400" dirty="0"/>
          </a:p>
        </p:txBody>
      </p:sp>
    </p:spTree>
    <p:extLst>
      <p:ext uri="{BB962C8B-B14F-4D97-AF65-F5344CB8AC3E}">
        <p14:creationId xmlns:p14="http://schemas.microsoft.com/office/powerpoint/2010/main" val="1846439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6496" y="2204864"/>
            <a:ext cx="8915400" cy="720080"/>
          </a:xfrm>
        </p:spPr>
        <p:txBody>
          <a:bodyPr>
            <a:normAutofit fontScale="90000"/>
          </a:bodyPr>
          <a:lstStyle/>
          <a:p>
            <a:pPr algn="ctr"/>
            <a:r>
              <a:rPr lang="da-DK" dirty="0" smtClean="0"/>
              <a:t>HVAD ER DET I DET HELE TAGET FOR NOGET, DET DER ETIK?</a:t>
            </a:r>
            <a:endParaRPr lang="da-DK" dirty="0"/>
          </a:p>
        </p:txBody>
      </p:sp>
      <p:sp>
        <p:nvSpPr>
          <p:cNvPr id="3" name="Pladsholder til indhold 2"/>
          <p:cNvSpPr>
            <a:spLocks noGrp="1"/>
          </p:cNvSpPr>
          <p:nvPr>
            <p:ph idx="1"/>
          </p:nvPr>
        </p:nvSpPr>
        <p:spPr/>
        <p:txBody>
          <a:bodyPr/>
          <a:lstStyle/>
          <a:p>
            <a:endParaRPr lang="da-DK"/>
          </a:p>
        </p:txBody>
      </p:sp>
    </p:spTree>
    <p:extLst>
      <p:ext uri="{BB962C8B-B14F-4D97-AF65-F5344CB8AC3E}">
        <p14:creationId xmlns:p14="http://schemas.microsoft.com/office/powerpoint/2010/main" val="853862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16496" y="2276872"/>
            <a:ext cx="9151017" cy="2554545"/>
          </a:xfrm>
          <a:prstGeom prst="rect">
            <a:avLst/>
          </a:prstGeom>
        </p:spPr>
        <p:txBody>
          <a:bodyPr wrap="square">
            <a:spAutoFit/>
          </a:bodyPr>
          <a:lstStyle/>
          <a:p>
            <a:pPr algn="just"/>
            <a:r>
              <a:rPr lang="da-DK" sz="3200" dirty="0" smtClean="0"/>
              <a:t>Hvad er en moralsk handling? Spørgsmålet er relevant for de fleste, men det er også meget svært at besvare. (Pligtetikken er en retning inden for moralfilosofien, der giver et bud)</a:t>
            </a:r>
          </a:p>
          <a:p>
            <a:pPr algn="just"/>
            <a:endParaRPr lang="da-DK" sz="3200" dirty="0" smtClean="0"/>
          </a:p>
        </p:txBody>
      </p:sp>
      <p:sp>
        <p:nvSpPr>
          <p:cNvPr id="5" name="Titel 4"/>
          <p:cNvSpPr>
            <a:spLocks noGrp="1"/>
          </p:cNvSpPr>
          <p:nvPr>
            <p:ph type="title"/>
          </p:nvPr>
        </p:nvSpPr>
        <p:spPr>
          <a:xfrm>
            <a:off x="592535" y="269776"/>
            <a:ext cx="8915400" cy="1143000"/>
          </a:xfrm>
        </p:spPr>
        <p:txBody>
          <a:bodyPr/>
          <a:lstStyle/>
          <a:p>
            <a:pPr algn="ctr"/>
            <a:r>
              <a:rPr lang="da-DK" b="1" dirty="0" smtClean="0"/>
              <a:t>Etik og moral!</a:t>
            </a:r>
            <a:br>
              <a:rPr lang="da-DK" b="1" dirty="0" smtClean="0"/>
            </a:br>
            <a:r>
              <a:rPr lang="da-DK" sz="2800" b="1" dirty="0" smtClean="0"/>
              <a:t>Hvad taler vi om?</a:t>
            </a:r>
            <a:endParaRPr lang="da-DK" sz="2800" b="1" dirty="0"/>
          </a:p>
        </p:txBody>
      </p:sp>
    </p:spTree>
    <p:extLst>
      <p:ext uri="{BB962C8B-B14F-4D97-AF65-F5344CB8AC3E}">
        <p14:creationId xmlns:p14="http://schemas.microsoft.com/office/powerpoint/2010/main" val="1233924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pPr algn="ctr"/>
            <a:r>
              <a:rPr lang="da-DK" b="1" dirty="0" smtClean="0"/>
              <a:t>En definition!</a:t>
            </a:r>
            <a:endParaRPr lang="da-DK" b="1" dirty="0"/>
          </a:p>
        </p:txBody>
      </p:sp>
      <p:sp>
        <p:nvSpPr>
          <p:cNvPr id="4" name="Rektangel 3"/>
          <p:cNvSpPr/>
          <p:nvPr/>
        </p:nvSpPr>
        <p:spPr>
          <a:xfrm>
            <a:off x="632520" y="2690336"/>
            <a:ext cx="8712968" cy="2554545"/>
          </a:xfrm>
          <a:prstGeom prst="rect">
            <a:avLst/>
          </a:prstGeom>
        </p:spPr>
        <p:txBody>
          <a:bodyPr wrap="square">
            <a:spAutoFit/>
          </a:bodyPr>
          <a:lstStyle/>
          <a:p>
            <a:pPr algn="just"/>
            <a:r>
              <a:rPr lang="da-DK" sz="3200" b="1" dirty="0">
                <a:solidFill>
                  <a:srgbClr val="FF0000"/>
                </a:solidFill>
              </a:rPr>
              <a:t>Etik er spørgsmålet om, hvad den gode handling er. </a:t>
            </a:r>
            <a:r>
              <a:rPr lang="da-DK" sz="3200" dirty="0"/>
              <a:t>Det er et svært spørgsmål, og der gives ingen entydige svar. Mange filosoffer og teologer har alligevel prøvet, og det er den pligtetiske tradition et bevis på.</a:t>
            </a:r>
          </a:p>
        </p:txBody>
      </p:sp>
    </p:spTree>
    <p:extLst>
      <p:ext uri="{BB962C8B-B14F-4D97-AF65-F5344CB8AC3E}">
        <p14:creationId xmlns:p14="http://schemas.microsoft.com/office/powerpoint/2010/main" val="4198437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lgn="ctr"/>
            <a:r>
              <a:rPr lang="da-DK" sz="3200" dirty="0">
                <a:solidFill>
                  <a:srgbClr val="002060"/>
                </a:solidFill>
              </a:rPr>
              <a:t>Fie er født alt for lille og har huller</a:t>
            </a:r>
            <a:br>
              <a:rPr lang="da-DK" sz="3200" dirty="0">
                <a:solidFill>
                  <a:srgbClr val="002060"/>
                </a:solidFill>
              </a:rPr>
            </a:br>
            <a:r>
              <a:rPr lang="da-DK" sz="3200" dirty="0">
                <a:solidFill>
                  <a:srgbClr val="002060"/>
                </a:solidFill>
              </a:rPr>
              <a:t>i hjertet – hvilket liv får hun?</a:t>
            </a:r>
            <a:br>
              <a:rPr lang="da-DK" sz="3200" dirty="0">
                <a:solidFill>
                  <a:srgbClr val="002060"/>
                </a:solidFill>
              </a:rPr>
            </a:br>
            <a:r>
              <a:rPr lang="da-DK" sz="2000" dirty="0">
                <a:solidFill>
                  <a:srgbClr val="002060"/>
                </a:solidFill>
              </a:rPr>
              <a:t>Politikken 8.december 2015</a:t>
            </a:r>
            <a:endParaRPr lang="da-DK" dirty="0">
              <a:solidFill>
                <a:srgbClr val="002060"/>
              </a:solidFill>
            </a:endParaRPr>
          </a:p>
        </p:txBody>
      </p:sp>
      <p:pic>
        <p:nvPicPr>
          <p:cNvPr id="3" name="Picture 2"/>
          <p:cNvPicPr>
            <a:picLocks noGrp="1" noChangeAspect="1"/>
          </p:cNvPicPr>
          <p:nvPr>
            <p:ph idx="1"/>
          </p:nvPr>
        </p:nvPicPr>
        <p:blipFill>
          <a:blip r:embed="rId3" cstate="print"/>
          <a:srcRect/>
          <a:stretch>
            <a:fillRect/>
          </a:stretch>
        </p:blipFill>
        <p:spPr>
          <a:xfrm>
            <a:off x="840416" y="2276473"/>
            <a:ext cx="8242621" cy="3960815"/>
          </a:xfrm>
        </p:spPr>
      </p:pic>
    </p:spTree>
    <p:extLst>
      <p:ext uri="{BB962C8B-B14F-4D97-AF65-F5344CB8AC3E}">
        <p14:creationId xmlns:p14="http://schemas.microsoft.com/office/powerpoint/2010/main" val="2137009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Pligtetik</a:t>
            </a:r>
            <a:endParaRPr lang="da-DK" dirty="0"/>
          </a:p>
        </p:txBody>
      </p:sp>
      <p:sp>
        <p:nvSpPr>
          <p:cNvPr id="3" name="Pladsholder til indhold 2"/>
          <p:cNvSpPr>
            <a:spLocks noGrp="1"/>
          </p:cNvSpPr>
          <p:nvPr>
            <p:ph idx="1"/>
          </p:nvPr>
        </p:nvSpPr>
        <p:spPr/>
        <p:txBody>
          <a:bodyPr/>
          <a:lstStyle/>
          <a:p>
            <a:pPr marL="0" indent="0" algn="just">
              <a:buNone/>
            </a:pPr>
            <a:r>
              <a:rPr lang="da-DK" dirty="0" smtClean="0"/>
              <a:t/>
            </a:r>
            <a:br>
              <a:rPr lang="da-DK" dirty="0" smtClean="0"/>
            </a:br>
            <a:r>
              <a:rPr lang="da-DK" dirty="0" smtClean="0"/>
              <a:t>Pligtetik går også under navnet </a:t>
            </a:r>
            <a:r>
              <a:rPr lang="da-DK" dirty="0" err="1" smtClean="0"/>
              <a:t>deontologi</a:t>
            </a:r>
            <a:r>
              <a:rPr lang="da-DK" dirty="0" smtClean="0"/>
              <a:t>, som kommer af de to græske ord </a:t>
            </a:r>
            <a:r>
              <a:rPr lang="da-DK" dirty="0" err="1" smtClean="0"/>
              <a:t>deon</a:t>
            </a:r>
            <a:r>
              <a:rPr lang="da-DK" dirty="0" smtClean="0"/>
              <a:t> og logos. </a:t>
            </a:r>
            <a:r>
              <a:rPr lang="da-DK" dirty="0" err="1" smtClean="0"/>
              <a:t>Deon</a:t>
            </a:r>
            <a:r>
              <a:rPr lang="da-DK" dirty="0" smtClean="0"/>
              <a:t> betyder pligt, og logos betyder i denne sammenhæng lære om. Pligtetik er derfor læren om det, vi er forpligtet på at gøre som mennesker.</a:t>
            </a:r>
            <a:endParaRPr lang="da-DK" dirty="0"/>
          </a:p>
        </p:txBody>
      </p:sp>
    </p:spTree>
    <p:extLst>
      <p:ext uri="{BB962C8B-B14F-4D97-AF65-F5344CB8AC3E}">
        <p14:creationId xmlns:p14="http://schemas.microsoft.com/office/powerpoint/2010/main" val="1194887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Nytteetik</a:t>
            </a:r>
            <a:endParaRPr lang="da-DK" dirty="0"/>
          </a:p>
        </p:txBody>
      </p:sp>
      <p:sp>
        <p:nvSpPr>
          <p:cNvPr id="3" name="Pladsholder til indhold 2"/>
          <p:cNvSpPr>
            <a:spLocks noGrp="1"/>
          </p:cNvSpPr>
          <p:nvPr>
            <p:ph idx="1"/>
          </p:nvPr>
        </p:nvSpPr>
        <p:spPr/>
        <p:txBody>
          <a:bodyPr>
            <a:normAutofit fontScale="85000" lnSpcReduction="20000"/>
          </a:bodyPr>
          <a:lstStyle/>
          <a:p>
            <a:r>
              <a:rPr lang="da-DK" dirty="0" smtClean="0"/>
              <a:t>Nytteetik eller </a:t>
            </a:r>
            <a:r>
              <a:rPr lang="da-DK" dirty="0" err="1" smtClean="0">
                <a:hlinkClick r:id="rId3"/>
              </a:rPr>
              <a:t>konsekventialisme</a:t>
            </a:r>
            <a:r>
              <a:rPr lang="da-DK" dirty="0" smtClean="0"/>
              <a:t> er holdningen om, at en moralsk god handling sikrer størst mulig nytte for det størst mulige antal mennesker. Det er derfor konsekvenserne af en handling (og kun disse), der er afgørende for, hvad en moralsk god handling er.</a:t>
            </a:r>
          </a:p>
          <a:p>
            <a:r>
              <a:rPr lang="da-DK" dirty="0" smtClean="0"/>
              <a:t>Når nytteetikere benægter, at moral afhænger af andet end gode konsekvenser, betyder det, at man ikke kan tale om bestemte pligter, der gælder i alle situationer: Man kan ikke sige, at det altid er forkert at slå ihjel, eller at man altid skal holde, hvad man lover. Hvis en situation kræver, at du lyver (fordi det vil skabe mest nytte), er du nødt til at gøre det.</a:t>
            </a:r>
          </a:p>
          <a:p>
            <a:endParaRPr lang="da-DK" dirty="0"/>
          </a:p>
        </p:txBody>
      </p:sp>
    </p:spTree>
    <p:extLst>
      <p:ext uri="{BB962C8B-B14F-4D97-AF65-F5344CB8AC3E}">
        <p14:creationId xmlns:p14="http://schemas.microsoft.com/office/powerpoint/2010/main" val="4018901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algn="ctr"/>
            <a:r>
              <a:rPr lang="da-DK" dirty="0" smtClean="0"/>
              <a:t>Dydsetik</a:t>
            </a:r>
            <a:endParaRPr lang="da-DK" dirty="0"/>
          </a:p>
        </p:txBody>
      </p:sp>
      <p:sp>
        <p:nvSpPr>
          <p:cNvPr id="3" name="Pladsholder til indhold 2"/>
          <p:cNvSpPr>
            <a:spLocks noGrp="1"/>
          </p:cNvSpPr>
          <p:nvPr>
            <p:ph idx="4294967295"/>
          </p:nvPr>
        </p:nvSpPr>
        <p:spPr>
          <a:xfrm>
            <a:off x="344488" y="2060848"/>
            <a:ext cx="8915400" cy="4568825"/>
          </a:xfrm>
        </p:spPr>
        <p:txBody>
          <a:bodyPr>
            <a:normAutofit lnSpcReduction="10000"/>
          </a:bodyPr>
          <a:lstStyle/>
          <a:p>
            <a:pPr algn="just"/>
            <a:r>
              <a:rPr lang="da-DK" dirty="0" smtClean="0"/>
              <a:t>Dydsetik handler om at forene den rette handlen og det etisk forsvarlige med opnåelsen af den største lykke, det gode liv</a:t>
            </a:r>
          </a:p>
          <a:p>
            <a:r>
              <a:rPr lang="da-DK" dirty="0" smtClean="0"/>
              <a:t>Mens pligtetikken og nytteetikken er enige om, at det etiske valg altid må gå forud for alle handlinger i form af regler eller pligter, er det dydsetikkens mål at lade etik gå hånd i hånd med de menneskelige karaktertræk og opnåelsen af det gode liv.</a:t>
            </a:r>
            <a:endParaRPr lang="da-DK" dirty="0"/>
          </a:p>
        </p:txBody>
      </p:sp>
    </p:spTree>
    <p:extLst>
      <p:ext uri="{BB962C8B-B14F-4D97-AF65-F5344CB8AC3E}">
        <p14:creationId xmlns:p14="http://schemas.microsoft.com/office/powerpoint/2010/main" val="52242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16207" y="1340768"/>
            <a:ext cx="8970997" cy="5016758"/>
          </a:xfrm>
          <a:prstGeom prst="rect">
            <a:avLst/>
          </a:prstGeom>
        </p:spPr>
        <p:txBody>
          <a:bodyPr wrap="square">
            <a:spAutoFit/>
          </a:bodyPr>
          <a:lstStyle/>
          <a:p>
            <a:pPr algn="just"/>
            <a:r>
              <a:rPr lang="da-DK" sz="3200" dirty="0" smtClean="0"/>
              <a:t>Selvom der historisk er sket en betydelig udvikling i behandlingen frem til i dag, er blødersygdommen stadig en potentiel </a:t>
            </a:r>
            <a:r>
              <a:rPr lang="da-DK" sz="3200" dirty="0" smtClean="0">
                <a:solidFill>
                  <a:srgbClr val="FF0000"/>
                </a:solidFill>
              </a:rPr>
              <a:t>livstruende sygdom </a:t>
            </a:r>
            <a:r>
              <a:rPr lang="da-DK" sz="3200" dirty="0" smtClean="0"/>
              <a:t>med såvel fysiske som psykiske følgevirkninger, som sætter bløderne i en udsat position. Samtidig dokumenterer undersøgelsen, at op mod hver tredje oplever </a:t>
            </a:r>
            <a:r>
              <a:rPr lang="da-DK" sz="3200" dirty="0" smtClean="0">
                <a:solidFill>
                  <a:srgbClr val="FF0000"/>
                </a:solidFill>
              </a:rPr>
              <a:t>problemer med at få den rette behandling ved akutte blødninger</a:t>
            </a:r>
            <a:r>
              <a:rPr lang="da-DK" sz="3200" dirty="0" smtClean="0"/>
              <a:t>, og at gruppen i </a:t>
            </a:r>
            <a:r>
              <a:rPr lang="da-DK" sz="3200" dirty="0" smtClean="0">
                <a:solidFill>
                  <a:srgbClr val="FF0000"/>
                </a:solidFill>
              </a:rPr>
              <a:t>kontakt med sundhedsvæsenet</a:t>
            </a:r>
            <a:r>
              <a:rPr lang="da-DK" sz="3200" dirty="0" smtClean="0"/>
              <a:t> og befolkningen </a:t>
            </a:r>
            <a:r>
              <a:rPr lang="da-DK" sz="3200" dirty="0" smtClean="0">
                <a:solidFill>
                  <a:srgbClr val="FF0000"/>
                </a:solidFill>
              </a:rPr>
              <a:t>generelt ofte møder uvidenhed, og misforståelser opstår</a:t>
            </a:r>
            <a:r>
              <a:rPr lang="da-DK" sz="3200" dirty="0" smtClean="0"/>
              <a:t>. </a:t>
            </a:r>
            <a:endParaRPr lang="da-DK" sz="3200" dirty="0"/>
          </a:p>
        </p:txBody>
      </p:sp>
      <p:sp>
        <p:nvSpPr>
          <p:cNvPr id="2" name="Titel 1"/>
          <p:cNvSpPr>
            <a:spLocks noGrp="1"/>
          </p:cNvSpPr>
          <p:nvPr>
            <p:ph type="title"/>
          </p:nvPr>
        </p:nvSpPr>
        <p:spPr>
          <a:xfrm>
            <a:off x="516207" y="404664"/>
            <a:ext cx="8915400" cy="1143000"/>
          </a:xfrm>
        </p:spPr>
        <p:txBody>
          <a:bodyPr/>
          <a:lstStyle/>
          <a:p>
            <a:pPr algn="ctr"/>
            <a:r>
              <a:rPr lang="da-DK" dirty="0" smtClean="0"/>
              <a:t>Er det ikke også etik?</a:t>
            </a:r>
            <a:endParaRPr lang="da-DK" dirty="0"/>
          </a:p>
        </p:txBody>
      </p:sp>
    </p:spTree>
    <p:extLst>
      <p:ext uri="{BB962C8B-B14F-4D97-AF65-F5344CB8AC3E}">
        <p14:creationId xmlns:p14="http://schemas.microsoft.com/office/powerpoint/2010/main" val="2364598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4488" y="2276872"/>
            <a:ext cx="8915400" cy="1143000"/>
          </a:xfrm>
        </p:spPr>
        <p:txBody>
          <a:bodyPr/>
          <a:lstStyle/>
          <a:p>
            <a:pPr algn="ctr"/>
            <a:r>
              <a:rPr lang="da-DK" b="1" dirty="0" smtClean="0"/>
              <a:t>Hvad kan vi i dag?</a:t>
            </a:r>
            <a:endParaRPr lang="da-DK" b="1" dirty="0"/>
          </a:p>
        </p:txBody>
      </p:sp>
    </p:spTree>
    <p:extLst>
      <p:ext uri="{BB962C8B-B14F-4D97-AF65-F5344CB8AC3E}">
        <p14:creationId xmlns:p14="http://schemas.microsoft.com/office/powerpoint/2010/main" val="3912927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Diagnostiske muligheder!</a:t>
            </a:r>
            <a:endParaRPr lang="da-DK" dirty="0"/>
          </a:p>
        </p:txBody>
      </p:sp>
      <p:sp>
        <p:nvSpPr>
          <p:cNvPr id="3" name="Pladsholder til indhold 2"/>
          <p:cNvSpPr>
            <a:spLocks noGrp="1"/>
          </p:cNvSpPr>
          <p:nvPr>
            <p:ph idx="1"/>
          </p:nvPr>
        </p:nvSpPr>
        <p:spPr>
          <a:xfrm>
            <a:off x="511799" y="2564904"/>
            <a:ext cx="8900815" cy="3672411"/>
          </a:xfrm>
        </p:spPr>
        <p:txBody>
          <a:bodyPr/>
          <a:lstStyle/>
          <a:p>
            <a:r>
              <a:rPr lang="da-DK" dirty="0" err="1" smtClean="0"/>
              <a:t>Præimplantationsdiagostik</a:t>
            </a:r>
            <a:r>
              <a:rPr lang="da-DK" dirty="0"/>
              <a:t> </a:t>
            </a:r>
            <a:r>
              <a:rPr lang="da-DK" dirty="0" smtClean="0"/>
              <a:t>(</a:t>
            </a:r>
            <a:r>
              <a:rPr lang="da-DK" dirty="0" err="1" smtClean="0"/>
              <a:t>ægsortering</a:t>
            </a:r>
            <a:r>
              <a:rPr lang="da-DK" dirty="0" smtClean="0"/>
              <a:t>)</a:t>
            </a:r>
          </a:p>
        </p:txBody>
      </p:sp>
    </p:spTree>
    <p:extLst>
      <p:ext uri="{BB962C8B-B14F-4D97-AF65-F5344CB8AC3E}">
        <p14:creationId xmlns:p14="http://schemas.microsoft.com/office/powerpoint/2010/main" val="1355281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88504" y="2204864"/>
            <a:ext cx="8915400" cy="1143000"/>
          </a:xfrm>
        </p:spPr>
        <p:txBody>
          <a:bodyPr/>
          <a:lstStyle/>
          <a:p>
            <a:pPr algn="ctr"/>
            <a:r>
              <a:rPr lang="da-DK" dirty="0" smtClean="0"/>
              <a:t>Hvem er jeg?</a:t>
            </a:r>
            <a:endParaRPr lang="da-DK" dirty="0"/>
          </a:p>
        </p:txBody>
      </p:sp>
    </p:spTree>
    <p:extLst>
      <p:ext uri="{BB962C8B-B14F-4D97-AF65-F5344CB8AC3E}">
        <p14:creationId xmlns:p14="http://schemas.microsoft.com/office/powerpoint/2010/main" val="2205451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CRISPR </a:t>
            </a:r>
            <a:endParaRPr lang="da-DK" dirty="0"/>
          </a:p>
        </p:txBody>
      </p:sp>
      <p:sp>
        <p:nvSpPr>
          <p:cNvPr id="3" name="Pladsholder til indhold 2"/>
          <p:cNvSpPr>
            <a:spLocks noGrp="1"/>
          </p:cNvSpPr>
          <p:nvPr>
            <p:ph idx="1"/>
          </p:nvPr>
        </p:nvSpPr>
        <p:spPr/>
        <p:txBody>
          <a:bodyPr/>
          <a:lstStyle/>
          <a:p>
            <a:endParaRPr lang="da-DK"/>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0672" y="1538564"/>
            <a:ext cx="5567138" cy="4786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1733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Behandling!</a:t>
            </a:r>
            <a:endParaRPr lang="da-DK" dirty="0"/>
          </a:p>
        </p:txBody>
      </p:sp>
      <p:sp>
        <p:nvSpPr>
          <p:cNvPr id="3" name="Pladsholder til indhold 2"/>
          <p:cNvSpPr>
            <a:spLocks noGrp="1"/>
          </p:cNvSpPr>
          <p:nvPr>
            <p:ph idx="1"/>
          </p:nvPr>
        </p:nvSpPr>
        <p:spPr/>
        <p:txBody>
          <a:bodyPr/>
          <a:lstStyle/>
          <a:p>
            <a:r>
              <a:rPr lang="da-DK" dirty="0" smtClean="0"/>
              <a:t>Skal vi overhovedet diskutere om vi kan, vil eller har råd til at behandle visse sygdomme?</a:t>
            </a:r>
          </a:p>
          <a:p>
            <a:r>
              <a:rPr lang="da-DK" dirty="0" smtClean="0"/>
              <a:t>Hvem skal træffe beslutningen?</a:t>
            </a:r>
            <a:endParaRPr lang="da-DK" dirty="0"/>
          </a:p>
        </p:txBody>
      </p:sp>
    </p:spTree>
    <p:extLst>
      <p:ext uri="{BB962C8B-B14F-4D97-AF65-F5344CB8AC3E}">
        <p14:creationId xmlns:p14="http://schemas.microsoft.com/office/powerpoint/2010/main" val="3316209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a:xfrm>
            <a:off x="511799" y="2852936"/>
            <a:ext cx="8900815" cy="3384379"/>
          </a:xfrm>
        </p:spPr>
        <p:txBody>
          <a:bodyPr/>
          <a:lstStyle/>
          <a:p>
            <a:pPr algn="ctr">
              <a:buNone/>
            </a:pPr>
            <a:r>
              <a:rPr lang="en-US" b="1" dirty="0" smtClean="0"/>
              <a:t>TAK FOR OPMÆRKSOMHEDEN!</a:t>
            </a:r>
            <a:endParaRPr lang="da-DK"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lgn="ctr"/>
            <a:r>
              <a:rPr lang="da-DK" smtClean="0">
                <a:solidFill>
                  <a:srgbClr val="002060"/>
                </a:solidFill>
              </a:rPr>
              <a:t>Hvorfor er vi til?</a:t>
            </a:r>
            <a:endParaRPr lang="da-DK" dirty="0">
              <a:solidFill>
                <a:srgbClr val="002060"/>
              </a:solidFill>
            </a:endParaRPr>
          </a:p>
        </p:txBody>
      </p:sp>
      <p:sp>
        <p:nvSpPr>
          <p:cNvPr id="3" name="Pladsholder til indhold 2"/>
          <p:cNvSpPr txBox="1">
            <a:spLocks noGrp="1"/>
          </p:cNvSpPr>
          <p:nvPr>
            <p:ph idx="1"/>
          </p:nvPr>
        </p:nvSpPr>
        <p:spPr/>
        <p:txBody>
          <a:bodyPr/>
          <a:lstStyle/>
          <a:p>
            <a:pPr lvl="0"/>
            <a:r>
              <a:rPr lang="da-DK" smtClean="0"/>
              <a:t>Det Etiske Råd blev oprettet i 1987 efter det første IVF-barn blev født i Danmark</a:t>
            </a:r>
          </a:p>
          <a:p>
            <a:pPr lvl="0"/>
            <a:r>
              <a:rPr lang="da-DK" smtClean="0"/>
              <a:t>Det Etiske Råds arbejdsområde er bioteknologier, der berører menneskers liv, vores natur, miljø og fødevarer. Rådet arbejder desuden med alle etiske spørgsmål, der knytter sig til sundhedsvæsenet</a:t>
            </a:r>
            <a:endParaRPr lang="da-DK"/>
          </a:p>
        </p:txBody>
      </p:sp>
      <p:sp>
        <p:nvSpPr>
          <p:cNvPr id="4" name="Pladsholder til dato 6"/>
          <p:cNvSpPr txBox="1"/>
          <p:nvPr/>
        </p:nvSpPr>
        <p:spPr>
          <a:xfrm>
            <a:off x="8175888" y="260650"/>
            <a:ext cx="1231276" cy="365129"/>
          </a:xfrm>
          <a:prstGeom prst="rect">
            <a:avLst/>
          </a:prstGeom>
          <a:noFill/>
          <a:ln>
            <a:noFill/>
          </a:ln>
        </p:spPr>
        <p:txBody>
          <a:bodyPr vert="horz" wrap="square" lIns="0" tIns="0" rIns="0" bIns="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66F37E2-406E-498B-9FBA-BC12A612C8B1}" type="datetime1">
              <a:rPr lang="da-DK" sz="1200" b="0" i="0" u="none" strike="noStrike" kern="1200" cap="none" spc="0" baseline="0">
                <a:solidFill>
                  <a:srgbClr val="898989"/>
                </a:solidFill>
                <a:uFillTx/>
                <a:latin typeface="Source Sans Pro" pitchFamily="34"/>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14-04-2018</a:t>
            </a:fld>
            <a:endParaRPr lang="da-DK" sz="1200" b="0" i="0" u="none" strike="noStrike" kern="1200" cap="none" spc="0" baseline="0">
              <a:solidFill>
                <a:srgbClr val="898989"/>
              </a:solidFill>
              <a:uFillTx/>
              <a:latin typeface="Source Sans Pro" pitchFamily="34"/>
            </a:endParaRPr>
          </a:p>
        </p:txBody>
      </p:sp>
      <p:sp>
        <p:nvSpPr>
          <p:cNvPr id="5" name="Pladsholder til sidefod 7"/>
          <p:cNvSpPr txBox="1"/>
          <p:nvPr/>
        </p:nvSpPr>
        <p:spPr>
          <a:xfrm>
            <a:off x="848545" y="260650"/>
            <a:ext cx="7272808"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898989"/>
                </a:solidFill>
                <a:uFillTx/>
                <a:latin typeface="Source Sans Pro" pitchFamily="34"/>
              </a:rPr>
              <a:t>Det Etiske Råd i overskrifter</a:t>
            </a:r>
          </a:p>
        </p:txBody>
      </p:sp>
      <p:sp>
        <p:nvSpPr>
          <p:cNvPr id="6" name="Pladsholder til diasnummer 8"/>
          <p:cNvSpPr txBox="1"/>
          <p:nvPr/>
        </p:nvSpPr>
        <p:spPr>
          <a:xfrm>
            <a:off x="488499" y="260650"/>
            <a:ext cx="288036"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551DAF4-3E1B-42DD-990A-4A323B882C18}" type="slidenum">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a:t>
            </a:fld>
            <a:endParaRPr lang="da-DK" sz="1200" b="0" i="0" u="none" strike="noStrike" kern="1200" cap="none" spc="0" baseline="0">
              <a:solidFill>
                <a:srgbClr val="898989"/>
              </a:solidFill>
              <a:uFillTx/>
              <a:latin typeface="Source Sans Pro" pitchFamily="34"/>
            </a:endParaRPr>
          </a:p>
        </p:txBody>
      </p:sp>
    </p:spTree>
    <p:extLst>
      <p:ext uri="{BB962C8B-B14F-4D97-AF65-F5344CB8AC3E}">
        <p14:creationId xmlns:p14="http://schemas.microsoft.com/office/powerpoint/2010/main" val="1681102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lgn="ctr"/>
            <a:r>
              <a:rPr lang="da-DK" dirty="0">
                <a:solidFill>
                  <a:srgbClr val="002060"/>
                </a:solidFill>
              </a:rPr>
              <a:t>Rådet</a:t>
            </a:r>
          </a:p>
        </p:txBody>
      </p:sp>
      <p:sp>
        <p:nvSpPr>
          <p:cNvPr id="3" name="Pladsholder til indhold 2"/>
          <p:cNvSpPr txBox="1">
            <a:spLocks noGrp="1"/>
          </p:cNvSpPr>
          <p:nvPr>
            <p:ph idx="1"/>
          </p:nvPr>
        </p:nvSpPr>
        <p:spPr/>
        <p:txBody>
          <a:bodyPr/>
          <a:lstStyle/>
          <a:p>
            <a:pPr lvl="0"/>
            <a:r>
              <a:rPr lang="da-DK"/>
              <a:t>Medlemmerne er udpeget af indenrigs- og sundhedsministeren efter indstilling fra Folketingets udvalg og en række ministerier </a:t>
            </a:r>
          </a:p>
          <a:p>
            <a:pPr lvl="0"/>
            <a:r>
              <a:rPr lang="da-DK"/>
              <a:t>Intet krav om konsensus – både flertallets og mindretallets holdninger præsenteres, fokus på argumenter, ikke på holdninger</a:t>
            </a:r>
          </a:p>
          <a:p>
            <a:pPr lvl="0"/>
            <a:r>
              <a:rPr lang="da-DK"/>
              <a:t>Sekretariat</a:t>
            </a:r>
          </a:p>
        </p:txBody>
      </p:sp>
      <p:sp>
        <p:nvSpPr>
          <p:cNvPr id="4" name="Pladsholder til dato 6"/>
          <p:cNvSpPr txBox="1"/>
          <p:nvPr/>
        </p:nvSpPr>
        <p:spPr>
          <a:xfrm>
            <a:off x="8175888" y="260650"/>
            <a:ext cx="1231276" cy="365129"/>
          </a:xfrm>
          <a:prstGeom prst="rect">
            <a:avLst/>
          </a:prstGeom>
          <a:noFill/>
          <a:ln>
            <a:noFill/>
          </a:ln>
        </p:spPr>
        <p:txBody>
          <a:bodyPr vert="horz" wrap="square" lIns="0" tIns="0" rIns="0" bIns="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D38B492-FC4A-4D79-AD11-C765E12C0A05}" type="datetime1">
              <a:rPr lang="da-DK" sz="1200" b="0" i="0" u="none" strike="noStrike" kern="1200" cap="none" spc="0" baseline="0">
                <a:solidFill>
                  <a:srgbClr val="898989"/>
                </a:solidFill>
                <a:uFillTx/>
                <a:latin typeface="Source Sans Pro" pitchFamily="34"/>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14-04-2018</a:t>
            </a:fld>
            <a:endParaRPr lang="da-DK" sz="1200" b="0" i="0" u="none" strike="noStrike" kern="1200" cap="none" spc="0" baseline="0">
              <a:solidFill>
                <a:srgbClr val="898989"/>
              </a:solidFill>
              <a:uFillTx/>
              <a:latin typeface="Source Sans Pro" pitchFamily="34"/>
            </a:endParaRPr>
          </a:p>
        </p:txBody>
      </p:sp>
      <p:sp>
        <p:nvSpPr>
          <p:cNvPr id="5" name="Pladsholder til sidefod 7"/>
          <p:cNvSpPr txBox="1"/>
          <p:nvPr/>
        </p:nvSpPr>
        <p:spPr>
          <a:xfrm>
            <a:off x="848545" y="260650"/>
            <a:ext cx="7272808"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898989"/>
                </a:solidFill>
                <a:uFillTx/>
                <a:latin typeface="Source Sans Pro" pitchFamily="34"/>
              </a:rPr>
              <a:t>Det Etiske Råd i overskrifter</a:t>
            </a:r>
          </a:p>
        </p:txBody>
      </p:sp>
      <p:sp>
        <p:nvSpPr>
          <p:cNvPr id="6" name="Pladsholder til diasnummer 8"/>
          <p:cNvSpPr txBox="1"/>
          <p:nvPr/>
        </p:nvSpPr>
        <p:spPr>
          <a:xfrm>
            <a:off x="488499" y="260650"/>
            <a:ext cx="288036"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548A22B-3C29-4A61-B1C3-336A8F0EAB32}" type="slidenum">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4</a:t>
            </a:fld>
            <a:endParaRPr lang="da-DK" sz="1200" b="0" i="0" u="none" strike="noStrike" kern="1200" cap="none" spc="0" baseline="0">
              <a:solidFill>
                <a:srgbClr val="898989"/>
              </a:solidFill>
              <a:uFillTx/>
              <a:latin typeface="Source Sans Pro" pitchFamily="34"/>
            </a:endParaRPr>
          </a:p>
        </p:txBody>
      </p:sp>
    </p:spTree>
    <p:extLst>
      <p:ext uri="{BB962C8B-B14F-4D97-AF65-F5344CB8AC3E}">
        <p14:creationId xmlns:p14="http://schemas.microsoft.com/office/powerpoint/2010/main" val="1557828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lgn="ctr"/>
            <a:r>
              <a:rPr lang="da-DK" dirty="0">
                <a:solidFill>
                  <a:srgbClr val="002060"/>
                </a:solidFill>
              </a:rPr>
              <a:t>Medlemmerne</a:t>
            </a:r>
          </a:p>
        </p:txBody>
      </p:sp>
      <p:sp>
        <p:nvSpPr>
          <p:cNvPr id="3" name="Pladsholder til indhold 2"/>
          <p:cNvSpPr txBox="1">
            <a:spLocks noGrp="1"/>
          </p:cNvSpPr>
          <p:nvPr>
            <p:ph idx="1"/>
          </p:nvPr>
        </p:nvSpPr>
        <p:spPr/>
        <p:txBody>
          <a:bodyPr/>
          <a:lstStyle/>
          <a:p>
            <a:pPr lvl="0">
              <a:lnSpc>
                <a:spcPct val="80000"/>
              </a:lnSpc>
              <a:spcBef>
                <a:spcPts val="700"/>
              </a:spcBef>
            </a:pPr>
            <a:r>
              <a:rPr lang="da-DK" sz="3000"/>
              <a:t>må ikke være aktive i politik</a:t>
            </a:r>
          </a:p>
          <a:p>
            <a:pPr lvl="0">
              <a:lnSpc>
                <a:spcPct val="80000"/>
              </a:lnSpc>
              <a:spcBef>
                <a:spcPts val="700"/>
              </a:spcBef>
            </a:pPr>
            <a:r>
              <a:rPr lang="da-DK" sz="3000"/>
              <a:t>er ulønnede</a:t>
            </a:r>
          </a:p>
          <a:p>
            <a:pPr lvl="0">
              <a:lnSpc>
                <a:spcPct val="80000"/>
              </a:lnSpc>
              <a:spcBef>
                <a:spcPts val="700"/>
              </a:spcBef>
            </a:pPr>
            <a:r>
              <a:rPr lang="da-DK" sz="3000"/>
              <a:t>skal have indsigt i etiske, kulturelle, samfundsfaglige og andre faglige spørgsmål inden for Rådets virksomhedsområde (gælder kun for de medlemmer, der er indstillet af ministerierne)</a:t>
            </a:r>
          </a:p>
          <a:p>
            <a:pPr lvl="0">
              <a:lnSpc>
                <a:spcPct val="80000"/>
              </a:lnSpc>
              <a:spcBef>
                <a:spcPts val="700"/>
              </a:spcBef>
            </a:pPr>
            <a:r>
              <a:rPr lang="da-DK" sz="3000"/>
              <a:t>bliver udpeget for en periode på tre år</a:t>
            </a:r>
          </a:p>
          <a:p>
            <a:pPr lvl="0">
              <a:lnSpc>
                <a:spcPct val="80000"/>
              </a:lnSpc>
              <a:spcBef>
                <a:spcPts val="700"/>
              </a:spcBef>
            </a:pPr>
            <a:r>
              <a:rPr lang="da-DK" sz="3000"/>
              <a:t>mødes hver måned til rådsmøde </a:t>
            </a:r>
          </a:p>
          <a:p>
            <a:pPr lvl="0">
              <a:lnSpc>
                <a:spcPct val="80000"/>
              </a:lnSpc>
              <a:spcBef>
                <a:spcPts val="700"/>
              </a:spcBef>
            </a:pPr>
            <a:r>
              <a:rPr lang="da-DK" sz="3000"/>
              <a:t>arbejdsgrupperne – Rådets maskinrum</a:t>
            </a:r>
          </a:p>
        </p:txBody>
      </p:sp>
      <p:sp>
        <p:nvSpPr>
          <p:cNvPr id="4" name="Pladsholder til dato 6"/>
          <p:cNvSpPr txBox="1"/>
          <p:nvPr/>
        </p:nvSpPr>
        <p:spPr>
          <a:xfrm>
            <a:off x="8175888" y="260650"/>
            <a:ext cx="1231276" cy="365129"/>
          </a:xfrm>
          <a:prstGeom prst="rect">
            <a:avLst/>
          </a:prstGeom>
          <a:noFill/>
          <a:ln>
            <a:noFill/>
          </a:ln>
        </p:spPr>
        <p:txBody>
          <a:bodyPr vert="horz" wrap="square" lIns="0" tIns="0" rIns="0" bIns="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E109810-343A-4FDE-9509-408CFAB20510}" type="datetime1">
              <a:rPr lang="da-DK" sz="1200" b="0" i="0" u="none" strike="noStrike" kern="1200" cap="none" spc="0" baseline="0">
                <a:solidFill>
                  <a:srgbClr val="898989"/>
                </a:solidFill>
                <a:uFillTx/>
                <a:latin typeface="Source Sans Pro" pitchFamily="34"/>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14-04-2018</a:t>
            </a:fld>
            <a:endParaRPr lang="da-DK" sz="1200" b="0" i="0" u="none" strike="noStrike" kern="1200" cap="none" spc="0" baseline="0">
              <a:solidFill>
                <a:srgbClr val="898989"/>
              </a:solidFill>
              <a:uFillTx/>
              <a:latin typeface="Source Sans Pro" pitchFamily="34"/>
            </a:endParaRPr>
          </a:p>
        </p:txBody>
      </p:sp>
      <p:sp>
        <p:nvSpPr>
          <p:cNvPr id="5" name="Pladsholder til sidefod 7"/>
          <p:cNvSpPr txBox="1"/>
          <p:nvPr/>
        </p:nvSpPr>
        <p:spPr>
          <a:xfrm>
            <a:off x="848545" y="260650"/>
            <a:ext cx="7272808"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898989"/>
                </a:solidFill>
                <a:uFillTx/>
                <a:latin typeface="Source Sans Pro" pitchFamily="34"/>
              </a:rPr>
              <a:t>Det Etiske Råd i overskrifter</a:t>
            </a:r>
          </a:p>
        </p:txBody>
      </p:sp>
      <p:sp>
        <p:nvSpPr>
          <p:cNvPr id="6" name="Pladsholder til diasnummer 8"/>
          <p:cNvSpPr txBox="1"/>
          <p:nvPr/>
        </p:nvSpPr>
        <p:spPr>
          <a:xfrm>
            <a:off x="488499" y="260650"/>
            <a:ext cx="288036"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875CC09-B89F-4180-8907-F0E84C52472E}" type="slidenum">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5</a:t>
            </a:fld>
            <a:endParaRPr lang="da-DK" sz="1200" b="0" i="0" u="none" strike="noStrike" kern="1200" cap="none" spc="0" baseline="0">
              <a:solidFill>
                <a:srgbClr val="898989"/>
              </a:solidFill>
              <a:uFillTx/>
              <a:latin typeface="Source Sans Pro" pitchFamily="34"/>
            </a:endParaRPr>
          </a:p>
        </p:txBody>
      </p:sp>
    </p:spTree>
    <p:extLst>
      <p:ext uri="{BB962C8B-B14F-4D97-AF65-F5344CB8AC3E}">
        <p14:creationId xmlns:p14="http://schemas.microsoft.com/office/powerpoint/2010/main" val="3662417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lgn="ctr"/>
            <a:r>
              <a:rPr lang="da-DK" sz="4000" dirty="0" smtClean="0"/>
              <a:t>Påstande</a:t>
            </a:r>
            <a:r>
              <a:rPr lang="da-DK" sz="4000" dirty="0"/>
              <a:t>!</a:t>
            </a:r>
          </a:p>
        </p:txBody>
      </p:sp>
      <p:sp>
        <p:nvSpPr>
          <p:cNvPr id="3" name="Pladsholder til indhold 2"/>
          <p:cNvSpPr txBox="1">
            <a:spLocks noGrp="1"/>
          </p:cNvSpPr>
          <p:nvPr>
            <p:ph idx="1"/>
          </p:nvPr>
        </p:nvSpPr>
        <p:spPr>
          <a:xfrm>
            <a:off x="495300" y="2492902"/>
            <a:ext cx="8915400" cy="2448269"/>
          </a:xfrm>
        </p:spPr>
        <p:txBody>
          <a:bodyPr/>
          <a:lstStyle/>
          <a:p>
            <a:pPr lvl="0">
              <a:lnSpc>
                <a:spcPct val="90000"/>
              </a:lnSpc>
              <a:spcBef>
                <a:spcPts val="700"/>
              </a:spcBef>
            </a:pPr>
            <a:r>
              <a:rPr lang="da-DK" sz="3000"/>
              <a:t>Er alle akademikere: Nej!</a:t>
            </a:r>
          </a:p>
          <a:p>
            <a:pPr lvl="0">
              <a:lnSpc>
                <a:spcPct val="90000"/>
              </a:lnSpc>
              <a:spcBef>
                <a:spcPts val="700"/>
              </a:spcBef>
            </a:pPr>
            <a:r>
              <a:rPr lang="da-DK" sz="3000"/>
              <a:t>Er altid enige: Nej!</a:t>
            </a:r>
          </a:p>
          <a:p>
            <a:pPr lvl="0">
              <a:lnSpc>
                <a:spcPct val="90000"/>
              </a:lnSpc>
              <a:spcBef>
                <a:spcPts val="700"/>
              </a:spcBef>
            </a:pPr>
            <a:r>
              <a:rPr lang="da-DK" sz="3000"/>
              <a:t>Træffer politiske beslutninger: Nej!</a:t>
            </a:r>
          </a:p>
          <a:p>
            <a:pPr lvl="0">
              <a:lnSpc>
                <a:spcPct val="90000"/>
              </a:lnSpc>
              <a:spcBef>
                <a:spcPts val="700"/>
              </a:spcBef>
            </a:pPr>
            <a:r>
              <a:rPr lang="da-DK" sz="3000"/>
              <a:t>Er udpeget på grund af deres kristne baggrund: Nej!</a:t>
            </a:r>
          </a:p>
        </p:txBody>
      </p:sp>
      <p:pic>
        <p:nvPicPr>
          <p:cNvPr id="4" name="Picture 5" descr="C:\Users\jesp.dketik\Creative Cloud Files\Designmanual\DER\EtiskRaad_Logo_Pakke\EtiskRåd LogoPakke Dansk\Farve\EtiskRåd_Logo_DA_FIN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34810" y="5939284"/>
            <a:ext cx="1498710" cy="658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1087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lgn="ctr"/>
            <a:r>
              <a:rPr lang="da-DK" dirty="0">
                <a:solidFill>
                  <a:srgbClr val="002060"/>
                </a:solidFill>
              </a:rPr>
              <a:t>Hvad laver vi?</a:t>
            </a:r>
          </a:p>
        </p:txBody>
      </p:sp>
      <p:sp>
        <p:nvSpPr>
          <p:cNvPr id="3" name="Pladsholder til indhold 2"/>
          <p:cNvSpPr txBox="1">
            <a:spLocks noGrp="1"/>
          </p:cNvSpPr>
          <p:nvPr>
            <p:ph idx="1"/>
          </p:nvPr>
        </p:nvSpPr>
        <p:spPr/>
        <p:txBody>
          <a:bodyPr/>
          <a:lstStyle/>
          <a:p>
            <a:pPr lvl="0"/>
            <a:r>
              <a:rPr lang="da-DK"/>
              <a:t>Rådgiver Folketinget, ministerier og offentlige myndigheder</a:t>
            </a:r>
          </a:p>
          <a:p>
            <a:pPr lvl="0"/>
            <a:r>
              <a:rPr lang="da-DK"/>
              <a:t>Udbreder kendskab til og forståelse for komplicerede etiske problemstillinger igennem fx redegørelser og udtalelser</a:t>
            </a:r>
          </a:p>
          <a:p>
            <a:pPr lvl="0"/>
            <a:r>
              <a:rPr lang="da-DK"/>
              <a:t>Skaber debat om etik i offentligheden</a:t>
            </a:r>
          </a:p>
          <a:p>
            <a:pPr lvl="0"/>
            <a:r>
              <a:rPr lang="da-DK"/>
              <a:t>(Bidrager på embedsmandsniveau)</a:t>
            </a:r>
          </a:p>
        </p:txBody>
      </p:sp>
      <p:sp>
        <p:nvSpPr>
          <p:cNvPr id="4" name="Pladsholder til dato 6"/>
          <p:cNvSpPr txBox="1"/>
          <p:nvPr/>
        </p:nvSpPr>
        <p:spPr>
          <a:xfrm>
            <a:off x="8175888" y="260650"/>
            <a:ext cx="1231276" cy="365129"/>
          </a:xfrm>
          <a:prstGeom prst="rect">
            <a:avLst/>
          </a:prstGeom>
          <a:noFill/>
          <a:ln>
            <a:noFill/>
          </a:ln>
        </p:spPr>
        <p:txBody>
          <a:bodyPr vert="horz" wrap="square" lIns="0" tIns="0" rIns="0" bIns="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D15C1D1-6B02-4DAD-94D1-B6AF32FA2412}" type="datetime1">
              <a:rPr lang="da-DK" sz="1200" b="0" i="0" u="none" strike="noStrike" kern="1200" cap="none" spc="0" baseline="0">
                <a:solidFill>
                  <a:srgbClr val="898989"/>
                </a:solidFill>
                <a:uFillTx/>
                <a:latin typeface="Source Sans Pro" pitchFamily="34"/>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14-04-2018</a:t>
            </a:fld>
            <a:endParaRPr lang="da-DK" sz="1200" b="0" i="0" u="none" strike="noStrike" kern="1200" cap="none" spc="0" baseline="0">
              <a:solidFill>
                <a:srgbClr val="898989"/>
              </a:solidFill>
              <a:uFillTx/>
              <a:latin typeface="Source Sans Pro" pitchFamily="34"/>
            </a:endParaRPr>
          </a:p>
        </p:txBody>
      </p:sp>
      <p:sp>
        <p:nvSpPr>
          <p:cNvPr id="5" name="Pladsholder til sidefod 7"/>
          <p:cNvSpPr txBox="1"/>
          <p:nvPr/>
        </p:nvSpPr>
        <p:spPr>
          <a:xfrm>
            <a:off x="848545" y="260650"/>
            <a:ext cx="7272808"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898989"/>
                </a:solidFill>
                <a:uFillTx/>
                <a:latin typeface="Source Sans Pro" pitchFamily="34"/>
              </a:rPr>
              <a:t>Det Etiske Råd i overskrifter</a:t>
            </a:r>
          </a:p>
        </p:txBody>
      </p:sp>
      <p:sp>
        <p:nvSpPr>
          <p:cNvPr id="6" name="Pladsholder til diasnummer 8"/>
          <p:cNvSpPr txBox="1"/>
          <p:nvPr/>
        </p:nvSpPr>
        <p:spPr>
          <a:xfrm>
            <a:off x="488499" y="260650"/>
            <a:ext cx="288036"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27F7FB7-B811-4D7C-9929-D8BDA8E3E998}" type="slidenum">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7</a:t>
            </a:fld>
            <a:endParaRPr lang="da-DK" sz="1200" b="0" i="0" u="none" strike="noStrike" kern="1200" cap="none" spc="0" baseline="0">
              <a:solidFill>
                <a:srgbClr val="898989"/>
              </a:solidFill>
              <a:uFillTx/>
              <a:latin typeface="Source Sans Pro" pitchFamily="34"/>
            </a:endParaRPr>
          </a:p>
        </p:txBody>
      </p:sp>
    </p:spTree>
    <p:extLst>
      <p:ext uri="{BB962C8B-B14F-4D97-AF65-F5344CB8AC3E}">
        <p14:creationId xmlns:p14="http://schemas.microsoft.com/office/powerpoint/2010/main" val="2459119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lgn="ctr"/>
            <a:r>
              <a:rPr lang="da-DK" dirty="0">
                <a:solidFill>
                  <a:srgbClr val="002060"/>
                </a:solidFill>
              </a:rPr>
              <a:t>Aktiviteter</a:t>
            </a:r>
          </a:p>
        </p:txBody>
      </p:sp>
      <p:sp>
        <p:nvSpPr>
          <p:cNvPr id="3" name="Pladsholder til indhold 2"/>
          <p:cNvSpPr txBox="1">
            <a:spLocks noGrp="1"/>
          </p:cNvSpPr>
          <p:nvPr>
            <p:ph idx="1"/>
          </p:nvPr>
        </p:nvSpPr>
        <p:spPr/>
        <p:txBody>
          <a:bodyPr/>
          <a:lstStyle/>
          <a:p>
            <a:pPr lvl="0">
              <a:lnSpc>
                <a:spcPct val="90000"/>
              </a:lnSpc>
              <a:spcBef>
                <a:spcPts val="700"/>
              </a:spcBef>
            </a:pPr>
            <a:r>
              <a:rPr lang="da-DK" sz="3000" dirty="0"/>
              <a:t>Redegørelser, udtalelser og høringssvar</a:t>
            </a:r>
          </a:p>
          <a:p>
            <a:pPr lvl="0">
              <a:lnSpc>
                <a:spcPct val="90000"/>
              </a:lnSpc>
              <a:spcBef>
                <a:spcPts val="700"/>
              </a:spcBef>
            </a:pPr>
            <a:r>
              <a:rPr lang="da-DK" sz="3000" dirty="0"/>
              <a:t>Debatarrangementer og konferencer</a:t>
            </a:r>
          </a:p>
          <a:p>
            <a:pPr lvl="0">
              <a:lnSpc>
                <a:spcPct val="90000"/>
              </a:lnSpc>
              <a:spcBef>
                <a:spcPts val="700"/>
              </a:spcBef>
            </a:pPr>
            <a:r>
              <a:rPr lang="da-DK" sz="3000" dirty="0"/>
              <a:t>Bøger og antologier</a:t>
            </a:r>
          </a:p>
          <a:p>
            <a:pPr lvl="0">
              <a:lnSpc>
                <a:spcPct val="90000"/>
              </a:lnSpc>
              <a:spcBef>
                <a:spcPts val="700"/>
              </a:spcBef>
            </a:pPr>
            <a:r>
              <a:rPr lang="da-DK" sz="3000" dirty="0"/>
              <a:t>Undervisningsmateriale og svar til elever og borgere (Etisk Forum for Unge, www.etikoglivet.dk, www.etikoglivetgym.dk</a:t>
            </a:r>
            <a:r>
              <a:rPr lang="da-DK" sz="3000" dirty="0" smtClean="0"/>
              <a:t>)</a:t>
            </a:r>
            <a:endParaRPr lang="da-DK" sz="3000" dirty="0"/>
          </a:p>
          <a:p>
            <a:pPr lvl="0">
              <a:lnSpc>
                <a:spcPct val="90000"/>
              </a:lnSpc>
              <a:spcBef>
                <a:spcPts val="700"/>
              </a:spcBef>
            </a:pPr>
            <a:r>
              <a:rPr lang="da-DK" sz="3000" dirty="0"/>
              <a:t>Internationalt samarbejde</a:t>
            </a:r>
          </a:p>
        </p:txBody>
      </p:sp>
      <p:sp>
        <p:nvSpPr>
          <p:cNvPr id="4" name="Pladsholder til dato 6"/>
          <p:cNvSpPr txBox="1"/>
          <p:nvPr/>
        </p:nvSpPr>
        <p:spPr>
          <a:xfrm>
            <a:off x="8175888" y="260650"/>
            <a:ext cx="1231276" cy="365129"/>
          </a:xfrm>
          <a:prstGeom prst="rect">
            <a:avLst/>
          </a:prstGeom>
          <a:noFill/>
          <a:ln>
            <a:noFill/>
          </a:ln>
        </p:spPr>
        <p:txBody>
          <a:bodyPr vert="horz" wrap="square" lIns="0" tIns="0" rIns="0" bIns="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DE873BA-536D-451A-8A00-FCCA6A2CACAD}" type="datetime1">
              <a:rPr lang="da-DK" sz="1200" b="0" i="0" u="none" strike="noStrike" kern="1200" cap="none" spc="0" baseline="0">
                <a:solidFill>
                  <a:srgbClr val="898989"/>
                </a:solidFill>
                <a:uFillTx/>
                <a:latin typeface="Source Sans Pro" pitchFamily="34"/>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14-04-2018</a:t>
            </a:fld>
            <a:endParaRPr lang="da-DK" sz="1200" b="0" i="0" u="none" strike="noStrike" kern="1200" cap="none" spc="0" baseline="0">
              <a:solidFill>
                <a:srgbClr val="898989"/>
              </a:solidFill>
              <a:uFillTx/>
              <a:latin typeface="Source Sans Pro" pitchFamily="34"/>
            </a:endParaRPr>
          </a:p>
        </p:txBody>
      </p:sp>
      <p:sp>
        <p:nvSpPr>
          <p:cNvPr id="5" name="Pladsholder til sidefod 7"/>
          <p:cNvSpPr txBox="1"/>
          <p:nvPr/>
        </p:nvSpPr>
        <p:spPr>
          <a:xfrm>
            <a:off x="848545" y="260650"/>
            <a:ext cx="7272808"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a-DK" sz="1200" b="0" i="0" u="none" strike="noStrike" kern="1200" cap="none" spc="0" baseline="0">
                <a:solidFill>
                  <a:srgbClr val="898989"/>
                </a:solidFill>
                <a:uFillTx/>
                <a:latin typeface="Source Sans Pro" pitchFamily="34"/>
              </a:rPr>
              <a:t>Det Etiske Råd i overskrifter</a:t>
            </a:r>
          </a:p>
        </p:txBody>
      </p:sp>
      <p:sp>
        <p:nvSpPr>
          <p:cNvPr id="6" name="Pladsholder til diasnummer 8"/>
          <p:cNvSpPr txBox="1"/>
          <p:nvPr/>
        </p:nvSpPr>
        <p:spPr>
          <a:xfrm>
            <a:off x="488499" y="260650"/>
            <a:ext cx="288036" cy="365129"/>
          </a:xfrm>
          <a:prstGeom prst="rect">
            <a:avLst/>
          </a:prstGeom>
          <a:noFill/>
          <a:ln>
            <a:noFill/>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D0F50A-4C07-4EBD-B789-7D02256BF326}" type="slidenum">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8</a:t>
            </a:fld>
            <a:endParaRPr lang="da-DK" sz="1200" b="0" i="0" u="none" strike="noStrike" kern="1200" cap="none" spc="0" baseline="0">
              <a:solidFill>
                <a:srgbClr val="898989"/>
              </a:solidFill>
              <a:uFillTx/>
              <a:latin typeface="Source Sans Pro" pitchFamily="34"/>
            </a:endParaRPr>
          </a:p>
        </p:txBody>
      </p:sp>
    </p:spTree>
    <p:extLst>
      <p:ext uri="{BB962C8B-B14F-4D97-AF65-F5344CB8AC3E}">
        <p14:creationId xmlns:p14="http://schemas.microsoft.com/office/powerpoint/2010/main" val="3417354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lgn="ctr"/>
            <a:r>
              <a:rPr lang="da-DK" dirty="0" smtClean="0"/>
              <a:t>Temaer!</a:t>
            </a:r>
            <a:endParaRPr lang="da-DK" dirty="0"/>
          </a:p>
        </p:txBody>
      </p:sp>
      <p:sp>
        <p:nvSpPr>
          <p:cNvPr id="3" name="Pladsholder til indhold 2"/>
          <p:cNvSpPr txBox="1">
            <a:spLocks noGrp="1"/>
          </p:cNvSpPr>
          <p:nvPr>
            <p:ph idx="1"/>
          </p:nvPr>
        </p:nvSpPr>
        <p:spPr/>
        <p:txBody>
          <a:bodyPr/>
          <a:lstStyle/>
          <a:p>
            <a:pPr lvl="0"/>
            <a:r>
              <a:rPr lang="da-DK" dirty="0"/>
              <a:t>EFU: Etisk forum for unge</a:t>
            </a:r>
          </a:p>
          <a:p>
            <a:pPr lvl="0"/>
            <a:r>
              <a:rPr lang="da-DK" dirty="0"/>
              <a:t>Big data: Beskyttelse af danske patienter</a:t>
            </a:r>
          </a:p>
          <a:p>
            <a:pPr lvl="0"/>
            <a:r>
              <a:rPr lang="da-DK" dirty="0" err="1" smtClean="0"/>
              <a:t>Wearables</a:t>
            </a:r>
            <a:r>
              <a:rPr lang="da-DK" dirty="0" smtClean="0"/>
              <a:t>: Nye metoder til at måle ”sundhed”</a:t>
            </a:r>
          </a:p>
          <a:p>
            <a:pPr lvl="0"/>
            <a:r>
              <a:rPr lang="da-DK" dirty="0" smtClean="0"/>
              <a:t>Etik ved livets afslutning</a:t>
            </a:r>
          </a:p>
          <a:p>
            <a:pPr lvl="0"/>
            <a:r>
              <a:rPr lang="da-DK" dirty="0" err="1" smtClean="0"/>
              <a:t>Qaly</a:t>
            </a:r>
            <a:r>
              <a:rPr lang="da-DK" dirty="0" smtClean="0"/>
              <a:t>: Kvalitetsjusteret leveår</a:t>
            </a:r>
          </a:p>
          <a:p>
            <a:pPr lvl="0"/>
            <a:r>
              <a:rPr lang="da-DK" dirty="0" smtClean="0"/>
              <a:t>Aktiv dødshjælp?</a:t>
            </a:r>
          </a:p>
          <a:p>
            <a:pPr lvl="0"/>
            <a:r>
              <a:rPr lang="da-DK" dirty="0" smtClean="0">
                <a:solidFill>
                  <a:srgbClr val="FF0000"/>
                </a:solidFill>
              </a:rPr>
              <a:t>Omskæring af drenge</a:t>
            </a:r>
            <a:endParaRPr lang="da-DK" dirty="0">
              <a:solidFill>
                <a:srgbClr val="FF0000"/>
              </a:solidFill>
            </a:endParaRPr>
          </a:p>
        </p:txBody>
      </p:sp>
      <p:pic>
        <p:nvPicPr>
          <p:cNvPr id="4" name="Picture 5" descr="C:\Users\jesp.dketik\Creative Cloud Files\Designmanual\DER\EtiskRaad_Logo_Pakke\EtiskRåd LogoPakke Dansk\Farve\EtiskRåd_Logo_DA_FIN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34810" y="5939284"/>
            <a:ext cx="1498710" cy="658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82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R_Præsentation_20151208">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DER_Præsentation_20151208</Template>
  <TotalTime>1852</TotalTime>
  <Words>2247</Words>
  <Application>Microsoft Office PowerPoint</Application>
  <PresentationFormat>A4 (210 x 297 mm)</PresentationFormat>
  <Paragraphs>136</Paragraphs>
  <Slides>22</Slides>
  <Notes>22</Notes>
  <HiddenSlides>1</HiddenSlides>
  <MMClips>0</MMClips>
  <ScaleCrop>false</ScaleCrop>
  <HeadingPairs>
    <vt:vector size="4" baseType="variant">
      <vt:variant>
        <vt:lpstr>Tema</vt:lpstr>
      </vt:variant>
      <vt:variant>
        <vt:i4>1</vt:i4>
      </vt:variant>
      <vt:variant>
        <vt:lpstr>Diastitler</vt:lpstr>
      </vt:variant>
      <vt:variant>
        <vt:i4>22</vt:i4>
      </vt:variant>
    </vt:vector>
  </HeadingPairs>
  <TitlesOfParts>
    <vt:vector size="23" baseType="lpstr">
      <vt:lpstr>DER_Præsentation_20151208</vt:lpstr>
      <vt:lpstr>Etik?</vt:lpstr>
      <vt:lpstr>Hvem er jeg?</vt:lpstr>
      <vt:lpstr>Hvorfor er vi til?</vt:lpstr>
      <vt:lpstr>Rådet</vt:lpstr>
      <vt:lpstr>Medlemmerne</vt:lpstr>
      <vt:lpstr>Påstande!</vt:lpstr>
      <vt:lpstr>Hvad laver vi?</vt:lpstr>
      <vt:lpstr>Aktiviteter</vt:lpstr>
      <vt:lpstr>Temaer!</vt:lpstr>
      <vt:lpstr>HVAD ER DET I DET HELE TAGET FOR NOGET, DET DER ETIK?</vt:lpstr>
      <vt:lpstr>Etik og moral! Hvad taler vi om?</vt:lpstr>
      <vt:lpstr>En definition!</vt:lpstr>
      <vt:lpstr>Fie er født alt for lille og har huller i hjertet – hvilket liv får hun? Politikken 8.december 2015</vt:lpstr>
      <vt:lpstr>Pligtetik</vt:lpstr>
      <vt:lpstr>Nytteetik</vt:lpstr>
      <vt:lpstr>Dydsetik</vt:lpstr>
      <vt:lpstr>Er det ikke også etik?</vt:lpstr>
      <vt:lpstr>Hvad kan vi i dag?</vt:lpstr>
      <vt:lpstr>Diagnostiske muligheder!</vt:lpstr>
      <vt:lpstr>CRISPR </vt:lpstr>
      <vt:lpstr>Behandling!</vt:lpstr>
      <vt:lpstr>PowerPoint-præsentation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 Etiske Råd i overskrifter</dc:title>
  <dc:creator>Poul</dc:creator>
  <cp:lastModifiedBy>Poul Jaszczak</cp:lastModifiedBy>
  <cp:revision>91</cp:revision>
  <cp:lastPrinted>2018-04-14T06:05:30Z</cp:lastPrinted>
  <dcterms:created xsi:type="dcterms:W3CDTF">2016-02-22T14:14:45Z</dcterms:created>
  <dcterms:modified xsi:type="dcterms:W3CDTF">2018-04-14T06:07:15Z</dcterms:modified>
</cp:coreProperties>
</file>